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30" r:id="rId1"/>
  </p:sldMasterIdLst>
  <p:notesMasterIdLst>
    <p:notesMasterId r:id="rId44"/>
  </p:notesMasterIdLst>
  <p:sldIdLst>
    <p:sldId id="426" r:id="rId2"/>
    <p:sldId id="427" r:id="rId3"/>
    <p:sldId id="464" r:id="rId4"/>
    <p:sldId id="470" r:id="rId5"/>
    <p:sldId id="479" r:id="rId6"/>
    <p:sldId id="466" r:id="rId7"/>
    <p:sldId id="429" r:id="rId8"/>
    <p:sldId id="428" r:id="rId9"/>
    <p:sldId id="480" r:id="rId10"/>
    <p:sldId id="490" r:id="rId11"/>
    <p:sldId id="483" r:id="rId12"/>
    <p:sldId id="484" r:id="rId13"/>
    <p:sldId id="449" r:id="rId14"/>
    <p:sldId id="491" r:id="rId15"/>
    <p:sldId id="441" r:id="rId16"/>
    <p:sldId id="443" r:id="rId17"/>
    <p:sldId id="488" r:id="rId18"/>
    <p:sldId id="487" r:id="rId19"/>
    <p:sldId id="444" r:id="rId20"/>
    <p:sldId id="486" r:id="rId21"/>
    <p:sldId id="457" r:id="rId22"/>
    <p:sldId id="458" r:id="rId23"/>
    <p:sldId id="445" r:id="rId24"/>
    <p:sldId id="489" r:id="rId25"/>
    <p:sldId id="451" r:id="rId26"/>
    <p:sldId id="455" r:id="rId27"/>
    <p:sldId id="467" r:id="rId28"/>
    <p:sldId id="460" r:id="rId29"/>
    <p:sldId id="461" r:id="rId30"/>
    <p:sldId id="462" r:id="rId31"/>
    <p:sldId id="452" r:id="rId32"/>
    <p:sldId id="492" r:id="rId33"/>
    <p:sldId id="485" r:id="rId34"/>
    <p:sldId id="453" r:id="rId35"/>
    <p:sldId id="454" r:id="rId36"/>
    <p:sldId id="474" r:id="rId37"/>
    <p:sldId id="476" r:id="rId38"/>
    <p:sldId id="475" r:id="rId39"/>
    <p:sldId id="477" r:id="rId40"/>
    <p:sldId id="478" r:id="rId41"/>
    <p:sldId id="472" r:id="rId42"/>
    <p:sldId id="469" r:id="rId4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800" b="1" kern="1200">
        <a:solidFill>
          <a:srgbClr val="1C1C1C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>
        <a:solidFill>
          <a:srgbClr val="1C1C1C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>
        <a:solidFill>
          <a:srgbClr val="1C1C1C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>
        <a:solidFill>
          <a:srgbClr val="1C1C1C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>
        <a:solidFill>
          <a:srgbClr val="1C1C1C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b="1" kern="1200">
        <a:solidFill>
          <a:srgbClr val="1C1C1C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b="1" kern="1200">
        <a:solidFill>
          <a:srgbClr val="1C1C1C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b="1" kern="1200">
        <a:solidFill>
          <a:srgbClr val="1C1C1C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b="1" kern="1200">
        <a:solidFill>
          <a:srgbClr val="1C1C1C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7CA"/>
    <a:srgbClr val="800000"/>
    <a:srgbClr val="FFFFFF"/>
    <a:srgbClr val="CC0000"/>
    <a:srgbClr val="996600"/>
    <a:srgbClr val="FFFFCC"/>
    <a:srgbClr val="CC00CC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32" autoAdjust="0"/>
    <p:restoredTop sz="94301" autoAdjust="0"/>
  </p:normalViewPr>
  <p:slideViewPr>
    <p:cSldViewPr>
      <p:cViewPr varScale="1">
        <p:scale>
          <a:sx n="69" d="100"/>
          <a:sy n="69" d="100"/>
        </p:scale>
        <p:origin x="1440" y="36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6" Type="http://schemas.openxmlformats.org/officeDocument/2006/relationships/image" Target="../media/image32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7" Type="http://schemas.openxmlformats.org/officeDocument/2006/relationships/image" Target="../media/image60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7" Type="http://schemas.openxmlformats.org/officeDocument/2006/relationships/image" Target="../media/image32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61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61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1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77218D8-99B1-426E-9226-569AE30DC7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5C7F8631-68CA-4F47-8698-78CB74BD7661}" type="slidenum">
              <a:rPr lang="en-US" altLang="zh-CN" sz="1200" smtClean="0"/>
              <a:pPr/>
              <a:t>6</a:t>
            </a:fld>
            <a:endParaRPr lang="en-US" altLang="zh-CN" sz="120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4595793-2897-461C-A22A-1570B2928C0B}" type="slidenum">
              <a:rPr lang="en-US" altLang="zh-CN" smtClean="0">
                <a:solidFill>
                  <a:srgbClr val="1C1C1C"/>
                </a:solidFill>
              </a:rPr>
              <a:pPr>
                <a:spcBef>
                  <a:spcPct val="0"/>
                </a:spcBef>
              </a:pPr>
              <a:t>9</a:t>
            </a:fld>
            <a:endParaRPr lang="en-US" altLang="zh-CN" smtClean="0">
              <a:solidFill>
                <a:srgbClr val="1C1C1C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/>
              <a:t>晶体具有各向异性，因此，研究晶体的物理性质时，通过必须标明是沿晶体的什么方向或哪个面上，为些引入晶向和晶面的概念。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20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4561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42913" y="764704"/>
            <a:ext cx="8243887" cy="7920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93846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6225" y="836712"/>
            <a:ext cx="2060575" cy="521960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2913" y="836712"/>
            <a:ext cx="6030912" cy="52196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01059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913" y="764704"/>
            <a:ext cx="8243887" cy="652934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561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56093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510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510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03663"/>
            <a:ext cx="4038600" cy="21526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03663"/>
            <a:ext cx="4038600" cy="21526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72095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/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087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913" y="764704"/>
            <a:ext cx="8243887" cy="7920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2913" y="1600200"/>
            <a:ext cx="8243887" cy="44561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3FC2FB7A-8705-4097-8F1C-510B684EE6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9098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 userDrawn="1"/>
        </p:nvSpPr>
        <p:spPr bwMode="auto">
          <a:xfrm>
            <a:off x="442913" y="765175"/>
            <a:ext cx="8243887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kern="0"/>
              <a:t>单击此处编辑母版标题样式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56556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561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561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42913" y="764704"/>
            <a:ext cx="8243887" cy="7920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54396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42913" y="764704"/>
            <a:ext cx="8243887" cy="7920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88886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42913" y="764704"/>
            <a:ext cx="8243887" cy="79208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009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52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3008313" cy="79208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764704"/>
            <a:ext cx="5111750" cy="5361459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556792"/>
            <a:ext cx="3008313" cy="45693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38814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908719"/>
            <a:ext cx="5486400" cy="38188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6833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Box 55"/>
          <p:cNvSpPr txBox="1">
            <a:spLocks noChangeArrowheads="1"/>
          </p:cNvSpPr>
          <p:nvPr userDrawn="1"/>
        </p:nvSpPr>
        <p:spPr bwMode="auto">
          <a:xfrm>
            <a:off x="6610350" y="258763"/>
            <a:ext cx="2590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rPr>
              <a:t>第一章晶体的结构</a:t>
            </a:r>
          </a:p>
        </p:txBody>
      </p:sp>
      <p:sp>
        <p:nvSpPr>
          <p:cNvPr id="59" name="Rectangle 56"/>
          <p:cNvSpPr>
            <a:spLocks noChangeArrowheads="1"/>
          </p:cNvSpPr>
          <p:nvPr userDrawn="1"/>
        </p:nvSpPr>
        <p:spPr bwMode="auto">
          <a:xfrm>
            <a:off x="0" y="3175"/>
            <a:ext cx="7467600" cy="63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C1C1C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indent="457200">
              <a:lnSpc>
                <a:spcPct val="125000"/>
              </a:lnSpc>
              <a:spcBef>
                <a:spcPts val="0"/>
              </a:spcBef>
              <a:defRPr/>
            </a:pPr>
            <a:r>
              <a:rPr kumimoji="1" lang="zh-CN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rPr>
              <a:t>晶体结构</a:t>
            </a:r>
            <a:r>
              <a:rPr kumimoji="1"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rPr>
              <a:t>测量</a:t>
            </a:r>
          </a:p>
        </p:txBody>
      </p:sp>
      <p:sp>
        <p:nvSpPr>
          <p:cNvPr id="62" name="Text Box 58"/>
          <p:cNvSpPr txBox="1">
            <a:spLocks noChangeArrowheads="1"/>
          </p:cNvSpPr>
          <p:nvPr userDrawn="1"/>
        </p:nvSpPr>
        <p:spPr bwMode="auto">
          <a:xfrm>
            <a:off x="6300788" y="6524625"/>
            <a:ext cx="28432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6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/>
                <a:ea typeface="华文新魏" pitchFamily="2" charset="-122"/>
              </a:rPr>
              <a:t>东北师范大学物理学院</a:t>
            </a:r>
          </a:p>
        </p:txBody>
      </p:sp>
      <p:sp>
        <p:nvSpPr>
          <p:cNvPr id="63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442913" y="809625"/>
            <a:ext cx="8243887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4" name="Rectangle 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2913" y="1600200"/>
            <a:ext cx="8243887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97" r:id="rId1"/>
    <p:sldLayoutId id="2147484598" r:id="rId2"/>
    <p:sldLayoutId id="2147484599" r:id="rId3"/>
    <p:sldLayoutId id="2147484586" r:id="rId4"/>
    <p:sldLayoutId id="2147484587" r:id="rId5"/>
    <p:sldLayoutId id="2147484588" r:id="rId6"/>
    <p:sldLayoutId id="2147484589" r:id="rId7"/>
    <p:sldLayoutId id="2147484590" r:id="rId8"/>
    <p:sldLayoutId id="2147484591" r:id="rId9"/>
    <p:sldLayoutId id="2147484592" r:id="rId10"/>
    <p:sldLayoutId id="2147484593" r:id="rId11"/>
    <p:sldLayoutId id="2147484594" r:id="rId12"/>
    <p:sldLayoutId id="2147484595" r:id="rId13"/>
    <p:sldLayoutId id="2147484596" r:id="rId1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anose="020B0A04020102020204" pitchFamily="34" charset="0"/>
          <a:ea typeface="微软雅黑" panose="020B0503020204020204" pitchFamily="34" charset="-122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anose="020B0A04020102020204" pitchFamily="34" charset="0"/>
          <a:ea typeface="微软雅黑" panose="020B0503020204020204" pitchFamily="34" charset="-122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anose="020B0A04020102020204" pitchFamily="34" charset="0"/>
          <a:ea typeface="微软雅黑" panose="020B0503020204020204" pitchFamily="34" charset="-122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anose="020B0A04020102020204" pitchFamily="34" charset="0"/>
          <a:ea typeface="微软雅黑" panose="020B0503020204020204" pitchFamily="34" charset="-122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Black" panose="020B0A04020102020204" pitchFamily="34" charset="0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23.wmf"/><Relationship Id="rId18" Type="http://schemas.openxmlformats.org/officeDocument/2006/relationships/oleObject" Target="../embeddings/oleObject22.bin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oleObject" Target="../embeddings/oleObject18.bin"/><Relationship Id="rId1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wmf"/><Relationship Id="rId20" Type="http://schemas.openxmlformats.org/officeDocument/2006/relationships/image" Target="../media/image25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20.bin"/><Relationship Id="rId10" Type="http://schemas.openxmlformats.org/officeDocument/2006/relationships/image" Target="../media/image22.wmf"/><Relationship Id="rId19" Type="http://schemas.openxmlformats.org/officeDocument/2006/relationships/oleObject" Target="../embeddings/oleObject23.bin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6.bin"/><Relationship Id="rId14" Type="http://schemas.openxmlformats.org/officeDocument/2006/relationships/oleObject" Target="../embeddings/oleObject1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oleObject" Target="../embeddings/oleObject29.bin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30.w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2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5" Type="http://schemas.openxmlformats.org/officeDocument/2006/relationships/oleObject" Target="../embeddings/oleObject30.bin"/><Relationship Id="rId10" Type="http://schemas.openxmlformats.org/officeDocument/2006/relationships/image" Target="../media/image29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31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36.bin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36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32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40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46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4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4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50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oleObject" Target="../embeddings/oleObject52.bin"/><Relationship Id="rId18" Type="http://schemas.openxmlformats.org/officeDocument/2006/relationships/image" Target="../media/image60.wmf"/><Relationship Id="rId3" Type="http://schemas.openxmlformats.org/officeDocument/2006/relationships/image" Target="../media/image61.png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57.wmf"/><Relationship Id="rId17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9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10" Type="http://schemas.openxmlformats.org/officeDocument/2006/relationships/image" Target="../media/image56.wmf"/><Relationship Id="rId4" Type="http://schemas.openxmlformats.org/officeDocument/2006/relationships/image" Target="../media/image62.png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58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68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56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73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6.png"/><Relationship Id="rId9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ctrTitle"/>
          </p:nvPr>
        </p:nvSpPr>
        <p:spPr>
          <a:xfrm>
            <a:off x="1312863" y="1300163"/>
            <a:ext cx="6518275" cy="2509837"/>
          </a:xfrm>
        </p:spPr>
        <p:txBody>
          <a:bodyPr/>
          <a:lstStyle/>
          <a:p>
            <a:pPr eaLnBrk="1" hangingPunct="1"/>
            <a:r>
              <a:rPr lang="zh-CN" altLang="en-US" smtClean="0">
                <a:effectLst/>
              </a:rPr>
              <a:t>晶体结构实验测量方法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913" y="765175"/>
            <a:ext cx="8243887" cy="792163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劳厄方程</a:t>
            </a:r>
            <a:r>
              <a:rPr lang="zh-CN" altLang="en-US" dirty="0" smtClean="0"/>
              <a:t>与布拉格公式关系</a:t>
            </a:r>
            <a:endParaRPr lang="zh-CN" altLang="en-US" dirty="0"/>
          </a:p>
        </p:txBody>
      </p:sp>
      <p:graphicFrame>
        <p:nvGraphicFramePr>
          <p:cNvPr id="17411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65417"/>
              </p:ext>
            </p:extLst>
          </p:nvPr>
        </p:nvGraphicFramePr>
        <p:xfrm>
          <a:off x="611560" y="1557338"/>
          <a:ext cx="6046787" cy="509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公式" r:id="rId3" imgW="4546600" imgH="3987800" progId="Equation.3">
                  <p:embed/>
                </p:oleObj>
              </mc:Choice>
              <mc:Fallback>
                <p:oleObj name="公式" r:id="rId3" imgW="4546600" imgH="39878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557338"/>
                        <a:ext cx="6046787" cy="50942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42913" y="765175"/>
            <a:ext cx="8243887" cy="7921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晶体的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射线衍射图</a:t>
            </a:r>
            <a:endParaRPr lang="zh-CN" altLang="zh-CN" dirty="0" smtClean="0"/>
          </a:p>
        </p:txBody>
      </p:sp>
      <p:pic>
        <p:nvPicPr>
          <p:cNvPr id="18435" name="Picture 4" descr="alumin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600200"/>
            <a:ext cx="705802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文本框 1"/>
          <p:cNvSpPr txBox="1">
            <a:spLocks noChangeArrowheads="1"/>
          </p:cNvSpPr>
          <p:nvPr/>
        </p:nvSpPr>
        <p:spPr bwMode="auto">
          <a:xfrm>
            <a:off x="4564063" y="6334125"/>
            <a:ext cx="914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800">
                <a:solidFill>
                  <a:srgbClr val="1C1C1C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q</a:t>
            </a:r>
            <a:endParaRPr lang="zh-CN" altLang="en-US" sz="2800">
              <a:solidFill>
                <a:srgbClr val="1C1C1C"/>
              </a:solidFill>
              <a:latin typeface="Symbol" panose="05050102010706020507" pitchFamily="18" charset="2"/>
              <a:ea typeface="宋体" panose="02010600030101010101" pitchFamily="2" charset="-122"/>
            </a:endParaRPr>
          </a:p>
        </p:txBody>
      </p:sp>
      <p:sp>
        <p:nvSpPr>
          <p:cNvPr id="18437" name="文本框 4"/>
          <p:cNvSpPr txBox="1">
            <a:spLocks noChangeArrowheads="1"/>
          </p:cNvSpPr>
          <p:nvPr/>
        </p:nvSpPr>
        <p:spPr bwMode="auto">
          <a:xfrm rot="-5400000">
            <a:off x="1" y="3201987"/>
            <a:ext cx="2374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Intensity</a:t>
            </a:r>
            <a:endParaRPr lang="zh-CN" altLang="en-US" sz="2800">
              <a:solidFill>
                <a:srgbClr val="1C1C1C"/>
              </a:solidFill>
              <a:latin typeface="Symbol" panose="05050102010706020507" pitchFamily="18" charset="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935483"/>
              </p:ext>
            </p:extLst>
          </p:nvPr>
        </p:nvGraphicFramePr>
        <p:xfrm>
          <a:off x="899592" y="2276872"/>
          <a:ext cx="6120680" cy="4023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2" name="Equation" r:id="rId3" imgW="3784320" imgH="2590560" progId="Equation.DSMT4">
                  <p:embed/>
                </p:oleObj>
              </mc:Choice>
              <mc:Fallback>
                <p:oleObj name="Equation" r:id="rId3" imgW="3784320" imgH="2590560" progId="Equation.DSMT4">
                  <p:embed/>
                  <p:pic>
                    <p:nvPicPr>
                      <p:cNvPr id="17411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276872"/>
                        <a:ext cx="6120680" cy="402320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11561" y="1052736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在晶体结构测定中通常以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密勒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指数表示晶面间距，其与晶胞参数有确定关系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 bwMode="auto">
          <a:xfrm>
            <a:off x="1763688" y="3250399"/>
            <a:ext cx="6664164" cy="1232472"/>
          </a:xfrm>
          <a:prstGeom prst="round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1C1C1C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1768111" y="4630833"/>
            <a:ext cx="6664164" cy="1232472"/>
          </a:xfrm>
          <a:prstGeom prst="round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1C1C1C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0483" name="标题 1"/>
          <p:cNvSpPr>
            <a:spLocks noGrp="1"/>
          </p:cNvSpPr>
          <p:nvPr>
            <p:ph type="title"/>
          </p:nvPr>
        </p:nvSpPr>
        <p:spPr>
          <a:xfrm>
            <a:off x="442913" y="765175"/>
            <a:ext cx="8243887" cy="792163"/>
          </a:xfrm>
        </p:spPr>
        <p:txBody>
          <a:bodyPr/>
          <a:lstStyle/>
          <a:p>
            <a:r>
              <a:rPr lang="zh-CN" altLang="en-US" sz="3200" dirty="0" smtClean="0">
                <a:effectLst/>
              </a:rPr>
              <a:t>影响衍射强度的因素：</a:t>
            </a:r>
            <a:r>
              <a:rPr lang="en-US" altLang="zh-CN" sz="3200" dirty="0">
                <a:solidFill>
                  <a:srgbClr val="1C1C1C"/>
                </a:solidFill>
                <a:latin typeface="微软雅黑" panose="020B0503020204020204" pitchFamily="34" charset="-122"/>
              </a:rPr>
              <a:t>X</a:t>
            </a:r>
            <a:r>
              <a:rPr lang="zh-CN" altLang="en-US" sz="3200" dirty="0">
                <a:solidFill>
                  <a:srgbClr val="1C1C1C"/>
                </a:solidFill>
                <a:latin typeface="微软雅黑" panose="020B0503020204020204" pitchFamily="34" charset="-122"/>
              </a:rPr>
              <a:t>射线与晶体</a:t>
            </a:r>
            <a:r>
              <a:rPr lang="zh-CN" altLang="en-US" sz="3200" dirty="0" smtClean="0">
                <a:solidFill>
                  <a:srgbClr val="1C1C1C"/>
                </a:solidFill>
                <a:latin typeface="微软雅黑" panose="020B0503020204020204" pitchFamily="34" charset="-122"/>
              </a:rPr>
              <a:t>相互作用</a:t>
            </a:r>
            <a:endParaRPr lang="zh-CN" altLang="en-US" sz="3200" dirty="0" smtClean="0">
              <a:effectLst/>
            </a:endParaRPr>
          </a:p>
        </p:txBody>
      </p:sp>
      <p:sp>
        <p:nvSpPr>
          <p:cNvPr id="20490" name="文本框 9"/>
          <p:cNvSpPr txBox="1">
            <a:spLocks noChangeArrowheads="1"/>
          </p:cNvSpPr>
          <p:nvPr/>
        </p:nvSpPr>
        <p:spPr bwMode="auto">
          <a:xfrm>
            <a:off x="474347" y="2883421"/>
            <a:ext cx="781215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1C1C1C"/>
                </a:solidFill>
                <a:latin typeface="微软雅黑" panose="020B0503020204020204" pitchFamily="34" charset="-122"/>
              </a:rPr>
              <a:t>X</a:t>
            </a:r>
            <a:r>
              <a:rPr lang="zh-CN" altLang="en-US" sz="2800" dirty="0">
                <a:solidFill>
                  <a:srgbClr val="1C1C1C"/>
                </a:solidFill>
                <a:latin typeface="微软雅黑" panose="020B0503020204020204" pitchFamily="34" charset="-122"/>
              </a:rPr>
              <a:t>射线受</a:t>
            </a:r>
            <a:endParaRPr lang="en-US" altLang="zh-CN" sz="2800" dirty="0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1C1C1C"/>
                </a:solidFill>
                <a:latin typeface="微软雅黑" panose="020B0503020204020204" pitchFamily="34" charset="-122"/>
              </a:rPr>
              <a:t>原子散射</a:t>
            </a:r>
            <a:endParaRPr lang="zh-CN" altLang="en-US" sz="2800" dirty="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91" name="文本框 10"/>
          <p:cNvSpPr txBox="1">
            <a:spLocks noChangeArrowheads="1"/>
          </p:cNvSpPr>
          <p:nvPr/>
        </p:nvSpPr>
        <p:spPr bwMode="auto">
          <a:xfrm>
            <a:off x="1875124" y="3381727"/>
            <a:ext cx="238711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207CA"/>
                </a:solidFill>
                <a:latin typeface="微软雅黑" panose="020B0503020204020204" pitchFamily="34" charset="-122"/>
              </a:rPr>
              <a:t>X</a:t>
            </a:r>
            <a:r>
              <a:rPr lang="zh-CN" altLang="en-US" sz="2800" dirty="0">
                <a:solidFill>
                  <a:srgbClr val="0207CA"/>
                </a:solidFill>
                <a:latin typeface="微软雅黑" panose="020B0503020204020204" pitchFamily="34" charset="-122"/>
              </a:rPr>
              <a:t>射线受</a:t>
            </a:r>
            <a:r>
              <a:rPr lang="zh-CN" altLang="en-US" sz="2800" dirty="0" smtClean="0">
                <a:solidFill>
                  <a:srgbClr val="0207CA"/>
                </a:solidFill>
                <a:latin typeface="微软雅黑" panose="020B0503020204020204" pitchFamily="34" charset="-122"/>
              </a:rPr>
              <a:t>原子中</a:t>
            </a:r>
            <a:r>
              <a:rPr lang="zh-CN" altLang="en-US" sz="2800" dirty="0">
                <a:solidFill>
                  <a:srgbClr val="0207CA"/>
                </a:solidFill>
                <a:latin typeface="微软雅黑" panose="020B0503020204020204" pitchFamily="34" charset="-122"/>
              </a:rPr>
              <a:t>电子的</a:t>
            </a:r>
            <a:r>
              <a:rPr lang="zh-CN" altLang="en-US" sz="2800" dirty="0" smtClean="0">
                <a:solidFill>
                  <a:srgbClr val="0207CA"/>
                </a:solidFill>
                <a:latin typeface="微软雅黑" panose="020B0503020204020204" pitchFamily="34" charset="-122"/>
              </a:rPr>
              <a:t>散射</a:t>
            </a:r>
            <a:endParaRPr lang="zh-CN" altLang="en-US" sz="2800" dirty="0">
              <a:solidFill>
                <a:srgbClr val="0207CA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92" name="文本框 11"/>
          <p:cNvSpPr txBox="1">
            <a:spLocks noChangeArrowheads="1"/>
          </p:cNvSpPr>
          <p:nvPr/>
        </p:nvSpPr>
        <p:spPr bwMode="auto">
          <a:xfrm>
            <a:off x="1835696" y="4759510"/>
            <a:ext cx="23399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800000"/>
                </a:solidFill>
                <a:latin typeface="微软雅黑" panose="020B0503020204020204" pitchFamily="34" charset="-122"/>
              </a:rPr>
              <a:t>各</a:t>
            </a:r>
            <a:r>
              <a:rPr lang="zh-CN" altLang="en-US" sz="2800" dirty="0" smtClean="0">
                <a:solidFill>
                  <a:srgbClr val="800000"/>
                </a:solidFill>
                <a:latin typeface="微软雅黑" panose="020B0503020204020204" pitchFamily="34" charset="-122"/>
              </a:rPr>
              <a:t>原子的</a:t>
            </a:r>
            <a:r>
              <a:rPr lang="zh-CN" altLang="en-US" sz="2800" dirty="0">
                <a:solidFill>
                  <a:srgbClr val="800000"/>
                </a:solidFill>
                <a:latin typeface="微软雅黑" panose="020B0503020204020204" pitchFamily="34" charset="-122"/>
              </a:rPr>
              <a:t>散射</a:t>
            </a:r>
            <a:endParaRPr lang="en-US" altLang="zh-CN" sz="2800" dirty="0">
              <a:solidFill>
                <a:srgbClr val="800000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800000"/>
                </a:solidFill>
                <a:latin typeface="微软雅黑" panose="020B0503020204020204" pitchFamily="34" charset="-122"/>
              </a:rPr>
              <a:t>波间相互干涉</a:t>
            </a:r>
            <a:endParaRPr lang="zh-CN" altLang="en-US" sz="2800" dirty="0">
              <a:solidFill>
                <a:srgbClr val="8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493" name="文本框 12"/>
          <p:cNvSpPr txBox="1">
            <a:spLocks noChangeArrowheads="1"/>
          </p:cNvSpPr>
          <p:nvPr/>
        </p:nvSpPr>
        <p:spPr bwMode="auto">
          <a:xfrm>
            <a:off x="5166750" y="4827206"/>
            <a:ext cx="311324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800000"/>
                </a:solidFill>
                <a:latin typeface="微软雅黑" panose="020B0503020204020204" pitchFamily="34" charset="-122"/>
              </a:rPr>
              <a:t>某些方向</a:t>
            </a:r>
            <a:r>
              <a:rPr lang="zh-CN" altLang="en-US" sz="2800" dirty="0" smtClean="0">
                <a:solidFill>
                  <a:srgbClr val="800000"/>
                </a:solidFill>
                <a:latin typeface="微软雅黑" panose="020B0503020204020204" pitchFamily="34" charset="-122"/>
              </a:rPr>
              <a:t>干涉极</a:t>
            </a:r>
            <a:r>
              <a:rPr lang="zh-CN" altLang="en-US" sz="2800" dirty="0">
                <a:solidFill>
                  <a:srgbClr val="800000"/>
                </a:solidFill>
                <a:latin typeface="微软雅黑" panose="020B0503020204020204" pitchFamily="34" charset="-122"/>
              </a:rPr>
              <a:t>大某些</a:t>
            </a:r>
            <a:r>
              <a:rPr lang="zh-CN" altLang="en-US" sz="2800" dirty="0" smtClean="0">
                <a:solidFill>
                  <a:srgbClr val="800000"/>
                </a:solidFill>
                <a:latin typeface="微软雅黑" panose="020B0503020204020204" pitchFamily="34" charset="-122"/>
              </a:rPr>
              <a:t>方向干涉</a:t>
            </a:r>
            <a:r>
              <a:rPr lang="zh-CN" altLang="en-US" sz="2800" dirty="0">
                <a:solidFill>
                  <a:srgbClr val="800000"/>
                </a:solidFill>
                <a:latin typeface="微软雅黑" panose="020B0503020204020204" pitchFamily="34" charset="-122"/>
              </a:rPr>
              <a:t>极小</a:t>
            </a:r>
          </a:p>
        </p:txBody>
      </p:sp>
      <p:sp>
        <p:nvSpPr>
          <p:cNvPr id="20497" name="文本框 30"/>
          <p:cNvSpPr txBox="1">
            <a:spLocks noChangeArrowheads="1"/>
          </p:cNvSpPr>
          <p:nvPr/>
        </p:nvSpPr>
        <p:spPr bwMode="auto">
          <a:xfrm>
            <a:off x="3531308" y="5950544"/>
            <a:ext cx="2349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800000"/>
                </a:solidFill>
                <a:latin typeface="微软雅黑" panose="020B0503020204020204" pitchFamily="34" charset="-122"/>
              </a:rPr>
              <a:t>几何结构因子</a:t>
            </a:r>
          </a:p>
        </p:txBody>
      </p:sp>
      <p:sp>
        <p:nvSpPr>
          <p:cNvPr id="20500" name="文本框 40"/>
          <p:cNvSpPr txBox="1">
            <a:spLocks noChangeArrowheads="1"/>
          </p:cNvSpPr>
          <p:nvPr/>
        </p:nvSpPr>
        <p:spPr bwMode="auto">
          <a:xfrm>
            <a:off x="3531308" y="2668776"/>
            <a:ext cx="23479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207CA"/>
                </a:solidFill>
                <a:latin typeface="微软雅黑" panose="020B0503020204020204" pitchFamily="34" charset="-122"/>
              </a:rPr>
              <a:t>原子散射因子</a:t>
            </a:r>
          </a:p>
        </p:txBody>
      </p:sp>
      <p:sp>
        <p:nvSpPr>
          <p:cNvPr id="2" name="左大括号 1"/>
          <p:cNvSpPr/>
          <p:nvPr/>
        </p:nvSpPr>
        <p:spPr bwMode="auto">
          <a:xfrm>
            <a:off x="1373556" y="3148116"/>
            <a:ext cx="250825" cy="2880320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1C1C1C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" name="右箭头 2"/>
          <p:cNvSpPr/>
          <p:nvPr/>
        </p:nvSpPr>
        <p:spPr bwMode="auto">
          <a:xfrm>
            <a:off x="4290234" y="5062002"/>
            <a:ext cx="632127" cy="377627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1C1C1C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5" name="右箭头 24"/>
          <p:cNvSpPr/>
          <p:nvPr/>
        </p:nvSpPr>
        <p:spPr bwMode="auto">
          <a:xfrm>
            <a:off x="4323396" y="3684304"/>
            <a:ext cx="632127" cy="377627"/>
          </a:xfrm>
          <a:prstGeom prst="rightArrow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rgbClr val="1C1C1C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5166750" y="3586411"/>
            <a:ext cx="20518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 smtClean="0">
                <a:solidFill>
                  <a:srgbClr val="0207CA"/>
                </a:solidFill>
                <a:latin typeface="微软雅黑" panose="020B0503020204020204" pitchFamily="34" charset="-122"/>
              </a:rPr>
              <a:t>强度和方向</a:t>
            </a:r>
            <a:endParaRPr lang="zh-CN" altLang="en-US" sz="2800" dirty="0">
              <a:solidFill>
                <a:srgbClr val="0207CA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33576" y="1680074"/>
            <a:ext cx="850071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晶体对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射线的衍射取决于晶体内</a:t>
            </a:r>
            <a:r>
              <a:rPr lang="zh-CN" altLang="en-US" sz="20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每个原子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的散射，而</a:t>
            </a:r>
            <a:r>
              <a:rPr lang="zh-CN" altLang="en-US" sz="20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每个原子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的散射又可归结为原子内各</a:t>
            </a:r>
            <a:r>
              <a:rPr lang="zh-CN" altLang="en-US" sz="2000" dirty="0">
                <a:solidFill>
                  <a:srgbClr val="0207C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电子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的散射，原子核的散射相对来说非常小，可不考虑。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3"/>
          <p:cNvSpPr>
            <a:spLocks noGrp="1"/>
          </p:cNvSpPr>
          <p:nvPr>
            <p:ph type="title"/>
          </p:nvPr>
        </p:nvSpPr>
        <p:spPr>
          <a:xfrm>
            <a:off x="442913" y="765175"/>
            <a:ext cx="8243887" cy="792163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207CA"/>
                </a:solidFill>
              </a:rPr>
              <a:t>原子散射因子</a:t>
            </a:r>
          </a:p>
        </p:txBody>
      </p:sp>
      <p:sp>
        <p:nvSpPr>
          <p:cNvPr id="21508" name="文本框 1"/>
          <p:cNvSpPr txBox="1">
            <a:spLocks noChangeArrowheads="1"/>
          </p:cNvSpPr>
          <p:nvPr/>
        </p:nvSpPr>
        <p:spPr bwMode="auto">
          <a:xfrm>
            <a:off x="288132" y="1597492"/>
            <a:ext cx="559593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719138"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indent="0" algn="just">
              <a:lnSpc>
                <a:spcPct val="125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位于</a:t>
            </a:r>
            <a:r>
              <a:rPr lang="en-US" altLang="zh-CN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O</a:t>
            </a:r>
            <a:r>
              <a:rPr lang="zh-CN" altLang="en-US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点的原子，其中分布在</a:t>
            </a:r>
            <a:r>
              <a:rPr lang="en-US" altLang="zh-CN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P</a:t>
            </a:r>
            <a:r>
              <a:rPr lang="zh-CN" altLang="en-US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点的电子密度记为        ，</a:t>
            </a:r>
            <a:r>
              <a:rPr lang="en-US" altLang="zh-CN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      </a:t>
            </a:r>
            <a:r>
              <a:rPr lang="zh-CN" altLang="en-US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和      分别为入射方向和散射方向的单位矢量，则</a:t>
            </a:r>
            <a:r>
              <a:rPr lang="en-US" altLang="zh-CN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P</a:t>
            </a:r>
            <a:r>
              <a:rPr lang="zh-CN" altLang="en-US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点和</a:t>
            </a:r>
            <a:r>
              <a:rPr lang="en-US" altLang="zh-CN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O</a:t>
            </a:r>
            <a:r>
              <a:rPr lang="zh-CN" altLang="en-US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点散射波之间的位相差为：</a:t>
            </a:r>
          </a:p>
        </p:txBody>
      </p:sp>
      <p:graphicFrame>
        <p:nvGraphicFramePr>
          <p:cNvPr id="3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27846"/>
              </p:ext>
            </p:extLst>
          </p:nvPr>
        </p:nvGraphicFramePr>
        <p:xfrm>
          <a:off x="3815952" y="2164556"/>
          <a:ext cx="28098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9" name="公式" r:id="rId3" imgW="317225" imgH="406048" progId="Equation.3">
                  <p:embed/>
                </p:oleObj>
              </mc:Choice>
              <mc:Fallback>
                <p:oleObj name="公式" r:id="rId3" imgW="317225" imgH="406048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5952" y="2164556"/>
                        <a:ext cx="280988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614585"/>
              </p:ext>
            </p:extLst>
          </p:nvPr>
        </p:nvGraphicFramePr>
        <p:xfrm>
          <a:off x="2843831" y="2100729"/>
          <a:ext cx="3651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0" name="公式" r:id="rId5" imgW="418918" imgH="495085" progId="Equation.3">
                  <p:embed/>
                </p:oleObj>
              </mc:Choice>
              <mc:Fallback>
                <p:oleObj name="公式" r:id="rId5" imgW="418918" imgH="495085" progId="Equation.3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31" y="2100729"/>
                        <a:ext cx="3651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483741"/>
              </p:ext>
            </p:extLst>
          </p:nvPr>
        </p:nvGraphicFramePr>
        <p:xfrm>
          <a:off x="1475656" y="3501008"/>
          <a:ext cx="4125912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1" name="公式" r:id="rId7" imgW="2451100" imgH="406400" progId="Equation.3">
                  <p:embed/>
                </p:oleObj>
              </mc:Choice>
              <mc:Fallback>
                <p:oleObj name="公式" r:id="rId7" imgW="2451100" imgH="406400" progId="Equation.3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3501008"/>
                        <a:ext cx="4125912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文本框 9"/>
          <p:cNvSpPr txBox="1">
            <a:spLocks noChangeArrowheads="1"/>
          </p:cNvSpPr>
          <p:nvPr/>
        </p:nvSpPr>
        <p:spPr bwMode="auto">
          <a:xfrm>
            <a:off x="323528" y="4149080"/>
            <a:ext cx="855662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indent="0">
              <a:lnSpc>
                <a:spcPct val="125000"/>
              </a:lnSpc>
              <a:buFontTx/>
              <a:buNone/>
              <a:defRPr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zh-CN" altLang="en-US" sz="2400" dirty="0" smtClean="0"/>
              <a:t>在      方向散射波的振幅正比于                    ，如果以一个电子的散射振幅为单位，则原子内所有电子在      方向散射波的总振幅为：</a:t>
            </a:r>
          </a:p>
        </p:txBody>
      </p:sp>
      <p:graphicFrame>
        <p:nvGraphicFramePr>
          <p:cNvPr id="4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409840"/>
              </p:ext>
            </p:extLst>
          </p:nvPr>
        </p:nvGraphicFramePr>
        <p:xfrm>
          <a:off x="4825009" y="4229107"/>
          <a:ext cx="13160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2" name="公式" r:id="rId9" imgW="774364" imgH="241195" progId="Equation.3">
                  <p:embed/>
                </p:oleObj>
              </mc:Choice>
              <mc:Fallback>
                <p:oleObj name="公式" r:id="rId9" imgW="774364" imgH="241195" progId="Equation.3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5009" y="4229107"/>
                        <a:ext cx="131603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3" name="椭圆 13"/>
          <p:cNvSpPr>
            <a:spLocks noChangeArrowheads="1"/>
          </p:cNvSpPr>
          <p:nvPr/>
        </p:nvSpPr>
        <p:spPr bwMode="auto">
          <a:xfrm>
            <a:off x="6227763" y="1651000"/>
            <a:ext cx="2305050" cy="2282825"/>
          </a:xfrm>
          <a:prstGeom prst="ellipse">
            <a:avLst/>
          </a:prstGeom>
          <a:noFill/>
          <a:ln w="38100" algn="ctr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1514" name="直接箭头连接符 15"/>
          <p:cNvCxnSpPr>
            <a:cxnSpLocks noChangeShapeType="1"/>
          </p:cNvCxnSpPr>
          <p:nvPr/>
        </p:nvCxnSpPr>
        <p:spPr bwMode="auto">
          <a:xfrm>
            <a:off x="6443663" y="1268413"/>
            <a:ext cx="1284287" cy="78263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15" name="直接箭头连接符 18"/>
          <p:cNvCxnSpPr>
            <a:cxnSpLocks noChangeShapeType="1"/>
          </p:cNvCxnSpPr>
          <p:nvPr/>
        </p:nvCxnSpPr>
        <p:spPr bwMode="auto">
          <a:xfrm>
            <a:off x="5911850" y="1968500"/>
            <a:ext cx="1468438" cy="9159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16" name="直接箭头连接符 22"/>
          <p:cNvCxnSpPr>
            <a:cxnSpLocks noChangeShapeType="1"/>
          </p:cNvCxnSpPr>
          <p:nvPr/>
        </p:nvCxnSpPr>
        <p:spPr bwMode="auto">
          <a:xfrm flipV="1">
            <a:off x="7329488" y="2019300"/>
            <a:ext cx="398462" cy="863600"/>
          </a:xfrm>
          <a:prstGeom prst="straightConnector1">
            <a:avLst/>
          </a:prstGeom>
          <a:noFill/>
          <a:ln w="38100" algn="ctr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17" name="直接箭头连接符 25"/>
          <p:cNvCxnSpPr>
            <a:cxnSpLocks noChangeShapeType="1"/>
          </p:cNvCxnSpPr>
          <p:nvPr/>
        </p:nvCxnSpPr>
        <p:spPr bwMode="auto">
          <a:xfrm>
            <a:off x="7727950" y="2051050"/>
            <a:ext cx="1236663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18" name="直接箭头连接符 27"/>
          <p:cNvCxnSpPr>
            <a:cxnSpLocks noChangeShapeType="1"/>
          </p:cNvCxnSpPr>
          <p:nvPr/>
        </p:nvCxnSpPr>
        <p:spPr bwMode="auto">
          <a:xfrm flipV="1">
            <a:off x="7369175" y="2849563"/>
            <a:ext cx="1595438" cy="3175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1519" name="对象 29"/>
          <p:cNvGraphicFramePr>
            <a:graphicFrameLocks noChangeAspect="1"/>
          </p:cNvGraphicFramePr>
          <p:nvPr/>
        </p:nvGraphicFramePr>
        <p:xfrm>
          <a:off x="6234113" y="1390650"/>
          <a:ext cx="4191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3" name="公式" r:id="rId11" imgW="418918" imgH="495085" progId="Equation.3">
                  <p:embed/>
                </p:oleObj>
              </mc:Choice>
              <mc:Fallback>
                <p:oleObj name="公式" r:id="rId11" imgW="418918" imgH="495085" progId="Equation.3">
                  <p:embed/>
                  <p:pic>
                    <p:nvPicPr>
                      <p:cNvPr id="0" name="对象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4113" y="1390650"/>
                        <a:ext cx="4191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0" name="对象 30"/>
          <p:cNvGraphicFramePr>
            <a:graphicFrameLocks noChangeAspect="1"/>
          </p:cNvGraphicFramePr>
          <p:nvPr/>
        </p:nvGraphicFramePr>
        <p:xfrm>
          <a:off x="7689850" y="2141538"/>
          <a:ext cx="303213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4" name="公式" r:id="rId12" imgW="114250" imgH="228501" progId="Equation.3">
                  <p:embed/>
                </p:oleObj>
              </mc:Choice>
              <mc:Fallback>
                <p:oleObj name="公式" r:id="rId12" imgW="114250" imgH="228501" progId="Equation.3">
                  <p:embed/>
                  <p:pic>
                    <p:nvPicPr>
                      <p:cNvPr id="0" name="对象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9850" y="2141538"/>
                        <a:ext cx="303213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1" name="文本框 28"/>
          <p:cNvSpPr txBox="1">
            <a:spLocks noChangeArrowheads="1"/>
          </p:cNvSpPr>
          <p:nvPr/>
        </p:nvSpPr>
        <p:spPr bwMode="auto">
          <a:xfrm>
            <a:off x="7189788" y="2905125"/>
            <a:ext cx="406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1C1C1C"/>
                </a:solidFill>
                <a:latin typeface="微软雅黑" panose="020B0503020204020204" pitchFamily="34" charset="-122"/>
              </a:rPr>
              <a:t>O</a:t>
            </a: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22" name="文本框 31"/>
          <p:cNvSpPr txBox="1">
            <a:spLocks noChangeArrowheads="1"/>
          </p:cNvSpPr>
          <p:nvPr/>
        </p:nvSpPr>
        <p:spPr bwMode="auto">
          <a:xfrm>
            <a:off x="7215188" y="1944688"/>
            <a:ext cx="4191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1C1C1C"/>
                </a:solidFill>
                <a:latin typeface="微软雅黑" panose="020B0503020204020204" pitchFamily="34" charset="-122"/>
              </a:rPr>
              <a:t>P</a:t>
            </a: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1523" name="对象 33"/>
          <p:cNvGraphicFramePr>
            <a:graphicFrameLocks noChangeAspect="1"/>
          </p:cNvGraphicFramePr>
          <p:nvPr/>
        </p:nvGraphicFramePr>
        <p:xfrm>
          <a:off x="8616950" y="2174875"/>
          <a:ext cx="317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5" name="公式" r:id="rId14" imgW="317225" imgH="406048" progId="Equation.3">
                  <p:embed/>
                </p:oleObj>
              </mc:Choice>
              <mc:Fallback>
                <p:oleObj name="公式" r:id="rId14" imgW="317225" imgH="406048" progId="Equation.3">
                  <p:embed/>
                  <p:pic>
                    <p:nvPicPr>
                      <p:cNvPr id="0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6950" y="2174875"/>
                        <a:ext cx="317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4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859756"/>
              </p:ext>
            </p:extLst>
          </p:nvPr>
        </p:nvGraphicFramePr>
        <p:xfrm>
          <a:off x="1643062" y="2019300"/>
          <a:ext cx="6667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6" name="公式" r:id="rId15" imgW="330057" imgH="266584" progId="Equation.3">
                  <p:embed/>
                </p:oleObj>
              </mc:Choice>
              <mc:Fallback>
                <p:oleObj name="公式" r:id="rId15" imgW="330057" imgH="266584" progId="Equation.3">
                  <p:embed/>
                  <p:pic>
                    <p:nvPicPr>
                      <p:cNvPr id="0" name="对象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62" y="2019300"/>
                        <a:ext cx="6667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6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581780"/>
              </p:ext>
            </p:extLst>
          </p:nvPr>
        </p:nvGraphicFramePr>
        <p:xfrm>
          <a:off x="864569" y="4251962"/>
          <a:ext cx="2825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7" name="公式" r:id="rId17" imgW="317225" imgH="406048" progId="Equation.3">
                  <p:embed/>
                </p:oleObj>
              </mc:Choice>
              <mc:Fallback>
                <p:oleObj name="公式" r:id="rId17" imgW="317225" imgH="406048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4569" y="4251962"/>
                        <a:ext cx="2825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7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295634"/>
              </p:ext>
            </p:extLst>
          </p:nvPr>
        </p:nvGraphicFramePr>
        <p:xfrm>
          <a:off x="6340154" y="4709011"/>
          <a:ext cx="28098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8" name="公式" r:id="rId18" imgW="317225" imgH="406048" progId="Equation.3">
                  <p:embed/>
                </p:oleObj>
              </mc:Choice>
              <mc:Fallback>
                <p:oleObj name="公式" r:id="rId18" imgW="317225" imgH="406048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0154" y="4709011"/>
                        <a:ext cx="280988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8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611485"/>
              </p:ext>
            </p:extLst>
          </p:nvPr>
        </p:nvGraphicFramePr>
        <p:xfrm>
          <a:off x="1960439" y="5069374"/>
          <a:ext cx="2864102" cy="710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9" name="公式" r:id="rId19" imgW="1130300" imgH="279400" progId="Equation.3">
                  <p:embed/>
                </p:oleObj>
              </mc:Choice>
              <mc:Fallback>
                <p:oleObj name="公式" r:id="rId19" imgW="1130300" imgH="279400" progId="Equation.3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0439" y="5069374"/>
                        <a:ext cx="2864102" cy="7101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9"/>
          <p:cNvSpPr txBox="1">
            <a:spLocks noChangeArrowheads="1"/>
          </p:cNvSpPr>
          <p:nvPr/>
        </p:nvSpPr>
        <p:spPr bwMode="auto">
          <a:xfrm>
            <a:off x="300769" y="5834379"/>
            <a:ext cx="8682037" cy="9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indent="0">
              <a:lnSpc>
                <a:spcPct val="125000"/>
              </a:lnSpc>
              <a:buFontTx/>
              <a:buNone/>
              <a:defRPr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en-US" altLang="zh-CN" sz="2200" dirty="0" smtClean="0">
                <a:solidFill>
                  <a:srgbClr val="0207CA"/>
                </a:solidFill>
              </a:rPr>
              <a:t>f  </a:t>
            </a:r>
            <a:r>
              <a:rPr lang="zh-CN" altLang="en-US" sz="2200" dirty="0" smtClean="0">
                <a:solidFill>
                  <a:srgbClr val="0207CA"/>
                </a:solidFill>
              </a:rPr>
              <a:t>称为原子散射因子，是原子散射能力的度量，其数值与电子密度、原子形状、散射波的方向有关。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442913" y="765175"/>
            <a:ext cx="8243887" cy="7921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800000"/>
                </a:solidFill>
                <a:latin typeface="微软雅黑" panose="020B0503020204020204" pitchFamily="34" charset="-122"/>
              </a:rPr>
              <a:t>几何结构因子</a:t>
            </a:r>
          </a:p>
        </p:txBody>
      </p:sp>
      <p:sp>
        <p:nvSpPr>
          <p:cNvPr id="19459" name="内容占位符 2"/>
          <p:cNvSpPr>
            <a:spLocks noGrp="1"/>
          </p:cNvSpPr>
          <p:nvPr>
            <p:ph idx="4294967295"/>
          </p:nvPr>
        </p:nvSpPr>
        <p:spPr>
          <a:xfrm>
            <a:off x="325438" y="1492250"/>
            <a:ext cx="8540750" cy="4384675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200" dirty="0" smtClean="0">
                <a:latin typeface="微软雅黑" panose="020B0503020204020204" pitchFamily="34" charset="-122"/>
              </a:rPr>
              <a:t>原胞内</a:t>
            </a:r>
            <a:r>
              <a:rPr lang="zh-CN" altLang="en-US" sz="2200" u="sng" dirty="0" smtClean="0">
                <a:solidFill>
                  <a:srgbClr val="800000"/>
                </a:solidFill>
                <a:latin typeface="微软雅黑" panose="020B0503020204020204" pitchFamily="34" charset="-122"/>
              </a:rPr>
              <a:t>所有原子</a:t>
            </a:r>
            <a:r>
              <a:rPr lang="zh-CN" altLang="en-US" sz="2200" dirty="0" smtClean="0">
                <a:latin typeface="微软雅黑" panose="020B0503020204020204" pitchFamily="34" charset="-122"/>
              </a:rPr>
              <a:t>的散射波的振幅正比于晶胞内原子对</a:t>
            </a:r>
            <a:r>
              <a:rPr lang="en-US" altLang="zh-CN" sz="2200" dirty="0" smtClean="0">
                <a:latin typeface="微软雅黑" panose="020B0503020204020204" pitchFamily="34" charset="-122"/>
              </a:rPr>
              <a:t>X</a:t>
            </a:r>
            <a:r>
              <a:rPr lang="zh-CN" altLang="en-US" sz="2200" dirty="0" smtClean="0">
                <a:latin typeface="微软雅黑" panose="020B0503020204020204" pitchFamily="34" charset="-122"/>
              </a:rPr>
              <a:t>射线的散射。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考虑每个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晶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胞含有</a:t>
            </a:r>
            <a:r>
              <a:rPr lang="en-US" altLang="zh-CN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s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个不等价原子，其中第</a:t>
            </a:r>
            <a:r>
              <a:rPr lang="en-US" altLang="zh-CN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j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个原子相对指定原子位矢为                                          ，   </a:t>
            </a:r>
            <a:r>
              <a:rPr lang="en-US" altLang="zh-CN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f</a:t>
            </a:r>
            <a:r>
              <a:rPr lang="en-US" altLang="zh-CN" sz="22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j  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与</a:t>
            </a:r>
            <a:r>
              <a:rPr lang="en-US" altLang="zh-CN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φ</a:t>
            </a:r>
            <a:r>
              <a:rPr lang="en-US" altLang="zh-CN" sz="2200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j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为第 </a:t>
            </a:r>
            <a:r>
              <a:rPr lang="en-US" altLang="zh-CN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j 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个原子的散射因子及相对指定原子的位相差，                                         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对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密勒指数为（</a:t>
            </a:r>
            <a:r>
              <a:rPr lang="en-US" altLang="zh-CN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hlk</a:t>
            </a:r>
            <a:r>
              <a:rPr lang="zh-CN" alt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）的晶面：</a:t>
            </a:r>
          </a:p>
        </p:txBody>
      </p:sp>
      <p:graphicFrame>
        <p:nvGraphicFramePr>
          <p:cNvPr id="22532" name="对象 3"/>
          <p:cNvGraphicFramePr>
            <a:graphicFrameLocks noChangeAspect="1"/>
          </p:cNvGraphicFramePr>
          <p:nvPr/>
        </p:nvGraphicFramePr>
        <p:xfrm>
          <a:off x="3759200" y="3114675"/>
          <a:ext cx="322580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2" name="公式" r:id="rId3" imgW="2082800" imgH="279400" progId="Equation.3">
                  <p:embed/>
                </p:oleObj>
              </mc:Choice>
              <mc:Fallback>
                <p:oleObj name="公式" r:id="rId3" imgW="2082800" imgH="2794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9200" y="3114675"/>
                        <a:ext cx="3225800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3" name="对象 4"/>
          <p:cNvGraphicFramePr>
            <a:graphicFrameLocks noChangeAspect="1"/>
          </p:cNvGraphicFramePr>
          <p:nvPr/>
        </p:nvGraphicFramePr>
        <p:xfrm>
          <a:off x="4595813" y="4097338"/>
          <a:ext cx="22225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3" name="公式" r:id="rId5" imgW="1435100" imgH="419100" progId="Equation.3">
                  <p:embed/>
                </p:oleObj>
              </mc:Choice>
              <mc:Fallback>
                <p:oleObj name="公式" r:id="rId5" imgW="1435100" imgH="4191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5813" y="4097338"/>
                        <a:ext cx="22225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224045"/>
              </p:ext>
            </p:extLst>
          </p:nvPr>
        </p:nvGraphicFramePr>
        <p:xfrm>
          <a:off x="901700" y="2632075"/>
          <a:ext cx="3048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4" name="公式" r:id="rId7" imgW="3403600" imgH="482600" progId="Equation.3">
                  <p:embed/>
                </p:oleObj>
              </mc:Choice>
              <mc:Fallback>
                <p:oleObj name="公式" r:id="rId7" imgW="3403600" imgH="482600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2632075"/>
                        <a:ext cx="3048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5" name="对象 6"/>
          <p:cNvGraphicFramePr>
            <a:graphicFrameLocks noChangeAspect="1"/>
          </p:cNvGraphicFramePr>
          <p:nvPr/>
        </p:nvGraphicFramePr>
        <p:xfrm>
          <a:off x="3419475" y="3678238"/>
          <a:ext cx="207962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5" name="公式" r:id="rId9" imgW="2273300" imgH="393700" progId="Equation.3">
                  <p:embed/>
                </p:oleObj>
              </mc:Choice>
              <mc:Fallback>
                <p:oleObj name="公式" r:id="rId9" imgW="2273300" imgH="393700" progId="Equation.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3678238"/>
                        <a:ext cx="207962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6" name="对象 7"/>
          <p:cNvGraphicFramePr>
            <a:graphicFrameLocks noChangeAspect="1"/>
          </p:cNvGraphicFramePr>
          <p:nvPr/>
        </p:nvGraphicFramePr>
        <p:xfrm>
          <a:off x="442913" y="4170363"/>
          <a:ext cx="3670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6" name="公式" r:id="rId11" imgW="2374900" imgH="279400" progId="Equation.3">
                  <p:embed/>
                </p:oleObj>
              </mc:Choice>
              <mc:Fallback>
                <p:oleObj name="公式" r:id="rId11" imgW="2374900" imgH="279400" progId="Equation.3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3" y="4170363"/>
                        <a:ext cx="36703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7" name="对象 8"/>
          <p:cNvGraphicFramePr>
            <a:graphicFrameLocks noChangeAspect="1"/>
          </p:cNvGraphicFramePr>
          <p:nvPr/>
        </p:nvGraphicFramePr>
        <p:xfrm>
          <a:off x="355600" y="4703763"/>
          <a:ext cx="68056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7" name="公式" r:id="rId13" imgW="4114800" imgH="393700" progId="Equation.3">
                  <p:embed/>
                </p:oleObj>
              </mc:Choice>
              <mc:Fallback>
                <p:oleObj name="公式" r:id="rId13" imgW="4114800" imgH="393700" progId="Equation.3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00" y="4703763"/>
                        <a:ext cx="6805613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8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28030"/>
              </p:ext>
            </p:extLst>
          </p:nvPr>
        </p:nvGraphicFramePr>
        <p:xfrm>
          <a:off x="355600" y="5356226"/>
          <a:ext cx="7188200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8" name="公式" r:id="rId15" imgW="3708400" imgH="723900" progId="Equation.3">
                  <p:embed/>
                </p:oleObj>
              </mc:Choice>
              <mc:Fallback>
                <p:oleObj name="公式" r:id="rId15" imgW="3708400" imgH="723900" progId="Equation.3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00" y="5356226"/>
                        <a:ext cx="7188200" cy="1403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3"/>
          <p:cNvSpPr txBox="1">
            <a:spLocks noChangeArrowheads="1"/>
          </p:cNvSpPr>
          <p:nvPr/>
        </p:nvSpPr>
        <p:spPr bwMode="auto">
          <a:xfrm>
            <a:off x="323528" y="2373313"/>
            <a:ext cx="8424863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a</a:t>
            </a:r>
            <a:r>
              <a:rPr lang="en-US" altLang="zh-CN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. </a:t>
            </a:r>
            <a:r>
              <a:rPr lang="zh-CN" altLang="en-US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简立方</a:t>
            </a:r>
            <a:r>
              <a:rPr lang="zh-CN" altLang="en-US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情形：只有</a:t>
            </a:r>
            <a:r>
              <a:rPr lang="en-US" altLang="zh-CN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个原子，坐标为：</a:t>
            </a:r>
            <a:r>
              <a:rPr lang="en-US" altLang="zh-CN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000</a:t>
            </a:r>
            <a:r>
              <a:rPr lang="zh-CN" altLang="en-US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，所以</a:t>
            </a:r>
            <a:r>
              <a:rPr lang="en-US" altLang="zh-CN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                  </a:t>
            </a:r>
            <a:r>
              <a:rPr lang="en-US" altLang="zh-CN" sz="2000" dirty="0" err="1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hkl</a:t>
            </a:r>
            <a:r>
              <a:rPr lang="zh-CN" altLang="en-US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为任意整数时，都能产生衍射。</a:t>
            </a:r>
            <a:endParaRPr lang="en-US" altLang="zh-CN" sz="2000" dirty="0" smtClean="0">
              <a:solidFill>
                <a:srgbClr val="1C1C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b</a:t>
            </a:r>
            <a:r>
              <a:rPr lang="en-US" altLang="zh-CN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. </a:t>
            </a:r>
            <a:r>
              <a:rPr lang="zh-CN" altLang="en-US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体</a:t>
            </a:r>
            <a:r>
              <a:rPr lang="zh-CN" altLang="en-US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心立方情形：晶胞内有</a:t>
            </a:r>
            <a:r>
              <a:rPr lang="en-US" altLang="zh-CN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个原子：</a:t>
            </a:r>
            <a:r>
              <a:rPr lang="en-US" altLang="zh-CN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000,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endParaRPr lang="en-US" altLang="zh-CN" sz="2000" dirty="0" smtClean="0">
              <a:solidFill>
                <a:srgbClr val="1C1C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endParaRPr lang="en-US" altLang="zh-CN" sz="2000" dirty="0" smtClean="0">
              <a:solidFill>
                <a:srgbClr val="1C1C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  显然，</a:t>
            </a:r>
            <a:r>
              <a:rPr lang="en-US" altLang="zh-CN" sz="2000" dirty="0" err="1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h+k+l</a:t>
            </a:r>
            <a:r>
              <a:rPr lang="en-US" altLang="zh-CN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=</a:t>
            </a:r>
            <a:r>
              <a:rPr lang="zh-CN" altLang="en-US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偶数时</a:t>
            </a:r>
            <a:r>
              <a:rPr lang="en-US" altLang="zh-CN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,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            </a:t>
            </a:r>
            <a:r>
              <a:rPr lang="en-US" altLang="zh-CN" sz="2000" dirty="0" err="1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h+k+l</a:t>
            </a:r>
            <a:r>
              <a:rPr lang="en-US" altLang="zh-CN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=</a:t>
            </a:r>
            <a:r>
              <a:rPr lang="zh-CN" altLang="en-US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奇数时</a:t>
            </a:r>
            <a:r>
              <a:rPr lang="en-US" altLang="zh-CN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,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  所以只有</a:t>
            </a:r>
            <a:r>
              <a:rPr lang="en-US" altLang="zh-CN" sz="2000" dirty="0" err="1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h+k+l</a:t>
            </a:r>
            <a:r>
              <a:rPr lang="en-US" altLang="zh-CN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=</a:t>
            </a:r>
            <a:r>
              <a:rPr lang="zh-CN" altLang="en-US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偶数的晶面才会显现衍射峰，而</a:t>
            </a:r>
            <a:r>
              <a:rPr lang="en-US" altLang="zh-CN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(100), (111), (210), (300), (211), (311) </a:t>
            </a:r>
            <a:r>
              <a:rPr lang="zh-CN" altLang="en-US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等晶面的衍射峰消失。</a:t>
            </a:r>
          </a:p>
        </p:txBody>
      </p:sp>
      <p:graphicFrame>
        <p:nvGraphicFramePr>
          <p:cNvPr id="2355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905590"/>
              </p:ext>
            </p:extLst>
          </p:nvPr>
        </p:nvGraphicFramePr>
        <p:xfrm>
          <a:off x="6348825" y="2420361"/>
          <a:ext cx="10683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9" name="公式" r:id="rId3" imgW="596900" imgH="241300" progId="Equation.3">
                  <p:embed/>
                </p:oleObj>
              </mc:Choice>
              <mc:Fallback>
                <p:oleObj name="公式" r:id="rId3" imgW="596900" imgH="2413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8825" y="2420361"/>
                        <a:ext cx="10683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944349"/>
              </p:ext>
            </p:extLst>
          </p:nvPr>
        </p:nvGraphicFramePr>
        <p:xfrm>
          <a:off x="5514909" y="3294857"/>
          <a:ext cx="836613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0" name="公式" r:id="rId5" imgW="1104900" imgH="749300" progId="Equation.3">
                  <p:embed/>
                </p:oleObj>
              </mc:Choice>
              <mc:Fallback>
                <p:oleObj name="公式" r:id="rId5" imgW="1104900" imgH="749300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4909" y="3294857"/>
                        <a:ext cx="836613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237815"/>
              </p:ext>
            </p:extLst>
          </p:nvPr>
        </p:nvGraphicFramePr>
        <p:xfrm>
          <a:off x="1171864" y="4012367"/>
          <a:ext cx="33321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1" name="公式" r:id="rId7" imgW="1688367" imgH="241195" progId="Equation.3">
                  <p:embed/>
                </p:oleObj>
              </mc:Choice>
              <mc:Fallback>
                <p:oleObj name="公式" r:id="rId7" imgW="1688367" imgH="241195" progId="Equation.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1864" y="4012367"/>
                        <a:ext cx="333216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701813"/>
              </p:ext>
            </p:extLst>
          </p:nvPr>
        </p:nvGraphicFramePr>
        <p:xfrm>
          <a:off x="3404939" y="4714660"/>
          <a:ext cx="1512888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2" name="公式" r:id="rId9" imgW="710891" imgH="253890" progId="Equation.3">
                  <p:embed/>
                </p:oleObj>
              </mc:Choice>
              <mc:Fallback>
                <p:oleObj name="公式" r:id="rId9" imgW="710891" imgH="253890" progId="Equation.3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4939" y="4714660"/>
                        <a:ext cx="1512888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973800"/>
              </p:ext>
            </p:extLst>
          </p:nvPr>
        </p:nvGraphicFramePr>
        <p:xfrm>
          <a:off x="3406800" y="5147160"/>
          <a:ext cx="13081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3" name="公式" r:id="rId11" imgW="583947" imgH="241195" progId="Equation.3">
                  <p:embed/>
                </p:oleObj>
              </mc:Choice>
              <mc:Fallback>
                <p:oleObj name="公式" r:id="rId11" imgW="583947" imgH="241195" progId="Equation.3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6800" y="5147160"/>
                        <a:ext cx="13081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254671"/>
              </p:ext>
            </p:extLst>
          </p:nvPr>
        </p:nvGraphicFramePr>
        <p:xfrm>
          <a:off x="467544" y="969963"/>
          <a:ext cx="7186612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4" name="公式" r:id="rId13" imgW="3708400" imgH="723900" progId="Equation.3">
                  <p:embed/>
                </p:oleObj>
              </mc:Choice>
              <mc:Fallback>
                <p:oleObj name="公式" r:id="rId13" imgW="3708400" imgH="723900" progId="Equation.3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969963"/>
                        <a:ext cx="7186612" cy="1403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125538"/>
            <a:ext cx="4610100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Box 3"/>
          <p:cNvSpPr txBox="1">
            <a:spLocks noChangeArrowheads="1"/>
          </p:cNvSpPr>
          <p:nvPr/>
        </p:nvSpPr>
        <p:spPr bwMode="auto">
          <a:xfrm>
            <a:off x="5491163" y="1831975"/>
            <a:ext cx="3113087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1C1C1C"/>
                </a:solidFill>
                <a:latin typeface="微软雅黑" panose="020B0503020204020204" pitchFamily="34" charset="-122"/>
              </a:rPr>
              <a:t>1023K</a:t>
            </a:r>
            <a:r>
              <a:rPr lang="zh-CN" altLang="en-US" sz="2800">
                <a:solidFill>
                  <a:srgbClr val="1C1C1C"/>
                </a:solidFill>
                <a:latin typeface="微软雅黑" panose="020B0503020204020204" pitchFamily="34" charset="-122"/>
              </a:rPr>
              <a:t>下缓慢冷却</a:t>
            </a:r>
            <a:endParaRPr lang="en-US" altLang="zh-CN" sz="2800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1C1C1C"/>
                </a:solidFill>
                <a:latin typeface="微软雅黑" panose="020B0503020204020204" pitchFamily="34" charset="-122"/>
              </a:rPr>
              <a:t>FeCo</a:t>
            </a:r>
            <a:r>
              <a:rPr lang="zh-CN" altLang="en-US" sz="2800">
                <a:solidFill>
                  <a:srgbClr val="1C1C1C"/>
                </a:solidFill>
                <a:latin typeface="微软雅黑" panose="020B0503020204020204" pitchFamily="34" charset="-122"/>
              </a:rPr>
              <a:t>有序分布</a:t>
            </a:r>
            <a:endParaRPr lang="en-US" altLang="zh-CN" sz="2800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1C1C1C"/>
                </a:solidFill>
                <a:latin typeface="微软雅黑" panose="020B0503020204020204" pitchFamily="34" charset="-122"/>
              </a:rPr>
              <a:t>是简立方结构</a:t>
            </a:r>
            <a:endParaRPr lang="en-US" altLang="zh-CN" sz="2800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2800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2800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1C1C1C"/>
                </a:solidFill>
                <a:latin typeface="微软雅黑" panose="020B0503020204020204" pitchFamily="34" charset="-122"/>
              </a:rPr>
              <a:t>1023K</a:t>
            </a:r>
            <a:r>
              <a:rPr lang="zh-CN" altLang="en-US" sz="2800">
                <a:solidFill>
                  <a:srgbClr val="1C1C1C"/>
                </a:solidFill>
                <a:latin typeface="微软雅黑" panose="020B0503020204020204" pitchFamily="34" charset="-122"/>
              </a:rPr>
              <a:t>下淬火后</a:t>
            </a:r>
            <a:endParaRPr lang="en-US" altLang="zh-CN" sz="2800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1C1C1C"/>
                </a:solidFill>
                <a:latin typeface="微软雅黑" panose="020B0503020204020204" pitchFamily="34" charset="-122"/>
              </a:rPr>
              <a:t>FeCo</a:t>
            </a:r>
            <a:r>
              <a:rPr lang="zh-CN" altLang="en-US" sz="2800">
                <a:solidFill>
                  <a:srgbClr val="1C1C1C"/>
                </a:solidFill>
                <a:latin typeface="微软雅黑" panose="020B0503020204020204" pitchFamily="34" charset="-122"/>
              </a:rPr>
              <a:t>无序分布</a:t>
            </a:r>
            <a:endParaRPr lang="en-US" altLang="zh-CN" sz="2800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1C1C1C"/>
                </a:solidFill>
                <a:latin typeface="微软雅黑" panose="020B0503020204020204" pitchFamily="34" charset="-122"/>
              </a:rPr>
              <a:t>是体心立方结构</a:t>
            </a:r>
            <a:endParaRPr lang="en-US" altLang="zh-CN" sz="2800">
              <a:solidFill>
                <a:srgbClr val="1C1C1C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2"/>
          <p:cNvSpPr txBox="1">
            <a:spLocks noChangeArrowheads="1"/>
          </p:cNvSpPr>
          <p:nvPr/>
        </p:nvSpPr>
        <p:spPr bwMode="auto">
          <a:xfrm>
            <a:off x="239713" y="1340768"/>
            <a:ext cx="872477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1C1C1C"/>
                </a:solidFill>
                <a:latin typeface="微软雅黑" panose="020B0503020204020204" pitchFamily="34" charset="-122"/>
              </a:rPr>
              <a:t>例</a:t>
            </a:r>
            <a:r>
              <a:rPr lang="en-US" altLang="zh-CN" sz="2800" dirty="0">
                <a:solidFill>
                  <a:srgbClr val="1C1C1C"/>
                </a:solidFill>
                <a:latin typeface="微软雅黑" panose="020B0503020204020204" pitchFamily="34" charset="-122"/>
              </a:rPr>
              <a:t>3</a:t>
            </a:r>
            <a:r>
              <a:rPr lang="zh-CN" altLang="en-US" sz="2800" dirty="0">
                <a:solidFill>
                  <a:srgbClr val="1C1C1C"/>
                </a:solidFill>
                <a:latin typeface="微软雅黑" panose="020B0503020204020204" pitchFamily="34" charset="-122"/>
              </a:rPr>
              <a:t>：一氯化铯结构的</a:t>
            </a:r>
            <a:r>
              <a:rPr lang="en-US" altLang="zh-CN" sz="2800" dirty="0">
                <a:solidFill>
                  <a:srgbClr val="1C1C1C"/>
                </a:solidFill>
                <a:latin typeface="微软雅黑" panose="020B0503020204020204" pitchFamily="34" charset="-122"/>
              </a:rPr>
              <a:t>AB</a:t>
            </a:r>
            <a:r>
              <a:rPr lang="zh-CN" altLang="en-US" sz="2800" dirty="0">
                <a:solidFill>
                  <a:srgbClr val="1C1C1C"/>
                </a:solidFill>
                <a:latin typeface="微软雅黑" panose="020B0503020204020204" pitchFamily="34" charset="-122"/>
              </a:rPr>
              <a:t>晶体，</a:t>
            </a:r>
            <a:r>
              <a:rPr lang="en-US" altLang="zh-CN" sz="2800" dirty="0">
                <a:solidFill>
                  <a:srgbClr val="1C1C1C"/>
                </a:solidFill>
                <a:latin typeface="微软雅黑" panose="020B0503020204020204" pitchFamily="34" charset="-122"/>
              </a:rPr>
              <a:t>A</a:t>
            </a:r>
            <a:r>
              <a:rPr lang="zh-CN" altLang="en-US" sz="2800" dirty="0">
                <a:solidFill>
                  <a:srgbClr val="1C1C1C"/>
                </a:solidFill>
                <a:latin typeface="微软雅黑" panose="020B0503020204020204" pitchFamily="34" charset="-122"/>
              </a:rPr>
              <a:t>与</a:t>
            </a:r>
            <a:r>
              <a:rPr lang="en-US" altLang="zh-CN" sz="2800" dirty="0">
                <a:solidFill>
                  <a:srgbClr val="1C1C1C"/>
                </a:solidFill>
                <a:latin typeface="微软雅黑" panose="020B0503020204020204" pitchFamily="34" charset="-122"/>
              </a:rPr>
              <a:t>B</a:t>
            </a:r>
            <a:r>
              <a:rPr lang="zh-CN" altLang="en-US" sz="2800" dirty="0">
                <a:solidFill>
                  <a:srgbClr val="1C1C1C"/>
                </a:solidFill>
                <a:latin typeface="微软雅黑" panose="020B0503020204020204" pitchFamily="34" charset="-122"/>
              </a:rPr>
              <a:t>离子的散射因子</a:t>
            </a:r>
            <a:endParaRPr lang="en-US" altLang="zh-CN" sz="2800" dirty="0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1C1C1C"/>
                </a:solidFill>
                <a:latin typeface="微软雅黑" panose="020B0503020204020204" pitchFamily="34" charset="-122"/>
              </a:rPr>
              <a:t>分别为    和    ，且为实数。</a:t>
            </a:r>
            <a:r>
              <a:rPr lang="en-US" altLang="zh-CN" sz="2800" dirty="0">
                <a:solidFill>
                  <a:srgbClr val="1C1C1C"/>
                </a:solidFill>
                <a:latin typeface="微软雅黑" panose="020B0503020204020204" pitchFamily="34" charset="-122"/>
              </a:rPr>
              <a:t>(1)</a:t>
            </a:r>
            <a:r>
              <a:rPr lang="zh-CN" altLang="en-US" sz="2800" dirty="0">
                <a:solidFill>
                  <a:srgbClr val="1C1C1C"/>
                </a:solidFill>
                <a:latin typeface="微软雅黑" panose="020B0503020204020204" pitchFamily="34" charset="-122"/>
              </a:rPr>
              <a:t>求出晶体的几何结构因</a:t>
            </a:r>
            <a:endParaRPr lang="en-US" altLang="zh-CN" sz="2800" dirty="0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1C1C1C"/>
                </a:solidFill>
                <a:latin typeface="微软雅黑" panose="020B0503020204020204" pitchFamily="34" charset="-122"/>
              </a:rPr>
              <a:t>子；</a:t>
            </a:r>
            <a:r>
              <a:rPr lang="en-US" altLang="zh-CN" sz="2800" dirty="0">
                <a:solidFill>
                  <a:srgbClr val="1C1C1C"/>
                </a:solidFill>
                <a:latin typeface="微软雅黑" panose="020B0503020204020204" pitchFamily="34" charset="-122"/>
              </a:rPr>
              <a:t>(2)</a:t>
            </a:r>
            <a:r>
              <a:rPr lang="zh-CN" altLang="en-US" sz="2800" dirty="0">
                <a:solidFill>
                  <a:srgbClr val="1C1C1C"/>
                </a:solidFill>
                <a:latin typeface="微软雅黑" panose="020B0503020204020204" pitchFamily="34" charset="-122"/>
              </a:rPr>
              <a:t>设           求衍射消光条件；</a:t>
            </a:r>
          </a:p>
        </p:txBody>
      </p:sp>
      <p:graphicFrame>
        <p:nvGraphicFramePr>
          <p:cNvPr id="25603" name="对象 3"/>
          <p:cNvGraphicFramePr>
            <a:graphicFrameLocks noChangeAspect="1"/>
          </p:cNvGraphicFramePr>
          <p:nvPr/>
        </p:nvGraphicFramePr>
        <p:xfrm>
          <a:off x="317500" y="3008313"/>
          <a:ext cx="8402638" cy="273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5" name="公式" r:id="rId3" imgW="3822700" imgH="1244600" progId="Equation.3">
                  <p:embed/>
                </p:oleObj>
              </mc:Choice>
              <mc:Fallback>
                <p:oleObj name="公式" r:id="rId3" imgW="3822700" imgH="12446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0" y="3008313"/>
                        <a:ext cx="8402638" cy="2735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78145"/>
              </p:ext>
            </p:extLst>
          </p:nvPr>
        </p:nvGraphicFramePr>
        <p:xfrm>
          <a:off x="1454150" y="1844824"/>
          <a:ext cx="266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6" name="公式" r:id="rId5" imgW="266469" imgH="406048" progId="Equation.3">
                  <p:embed/>
                </p:oleObj>
              </mc:Choice>
              <mc:Fallback>
                <p:oleObj name="公式" r:id="rId5" imgW="266469" imgH="406048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150" y="1844824"/>
                        <a:ext cx="266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120462"/>
              </p:ext>
            </p:extLst>
          </p:nvPr>
        </p:nvGraphicFramePr>
        <p:xfrm>
          <a:off x="2297113" y="1844824"/>
          <a:ext cx="292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7" name="公式" r:id="rId7" imgW="291847" imgH="406048" progId="Equation.3">
                  <p:embed/>
                </p:oleObj>
              </mc:Choice>
              <mc:Fallback>
                <p:oleObj name="公式" r:id="rId7" imgW="291847" imgH="406048" progId="Equation.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7113" y="1844824"/>
                        <a:ext cx="2921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891999"/>
              </p:ext>
            </p:extLst>
          </p:nvPr>
        </p:nvGraphicFramePr>
        <p:xfrm>
          <a:off x="1987550" y="2273449"/>
          <a:ext cx="1028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8" name="公式" r:id="rId9" imgW="1028254" imgH="406224" progId="Equation.3">
                  <p:embed/>
                </p:oleObj>
              </mc:Choice>
              <mc:Fallback>
                <p:oleObj name="公式" r:id="rId9" imgW="1028254" imgH="406224" progId="Equation.3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2273449"/>
                        <a:ext cx="1028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4"/>
          <p:cNvSpPr>
            <a:spLocks noChangeArrowheads="1"/>
          </p:cNvSpPr>
          <p:nvPr/>
        </p:nvSpPr>
        <p:spPr bwMode="auto">
          <a:xfrm>
            <a:off x="327025" y="6342063"/>
            <a:ext cx="6588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1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http://wenku.baidu.com/link?url=lncwO49Wy53hySUf7W69iwtsjf28ZnZoupDxcaLY-fqec2T12AXplVv0NM3IgfgijKBpmH9-KsdXdkiPF7UJRlxHJGsJk6Oj_pdthYm4Pei</a:t>
            </a:r>
            <a:endParaRPr lang="zh-CN" altLang="en-US" sz="1200" dirty="0" smtClean="0">
              <a:solidFill>
                <a:srgbClr val="1C1C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graphicFrame>
        <p:nvGraphicFramePr>
          <p:cNvPr id="26627" name="对象 2"/>
          <p:cNvGraphicFramePr>
            <a:graphicFrameLocks noChangeAspect="1"/>
          </p:cNvGraphicFramePr>
          <p:nvPr/>
        </p:nvGraphicFramePr>
        <p:xfrm>
          <a:off x="3913188" y="892175"/>
          <a:ext cx="33147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9" name="公式" r:id="rId3" imgW="3314700" imgH="749300" progId="Equation.3">
                  <p:embed/>
                </p:oleObj>
              </mc:Choice>
              <mc:Fallback>
                <p:oleObj name="公式" r:id="rId3" imgW="3314700" imgH="7493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188" y="892175"/>
                        <a:ext cx="33147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TextBox 3"/>
          <p:cNvSpPr txBox="1">
            <a:spLocks noChangeArrowheads="1"/>
          </p:cNvSpPr>
          <p:nvPr/>
        </p:nvSpPr>
        <p:spPr bwMode="auto">
          <a:xfrm>
            <a:off x="333375" y="1052513"/>
            <a:ext cx="357028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面心立方情形：四个原子：</a:t>
            </a:r>
          </a:p>
        </p:txBody>
      </p:sp>
      <p:graphicFrame>
        <p:nvGraphicFramePr>
          <p:cNvPr id="26629" name="对象 4"/>
          <p:cNvGraphicFramePr>
            <a:graphicFrameLocks noChangeAspect="1"/>
          </p:cNvGraphicFramePr>
          <p:nvPr/>
        </p:nvGraphicFramePr>
        <p:xfrm>
          <a:off x="1096963" y="1782763"/>
          <a:ext cx="67532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0" name="公式" r:id="rId5" imgW="3721100" imgH="444500" progId="Equation.3">
                  <p:embed/>
                </p:oleObj>
              </mc:Choice>
              <mc:Fallback>
                <p:oleObj name="公式" r:id="rId5" imgW="3721100" imgH="4445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963" y="1782763"/>
                        <a:ext cx="6753225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TextBox 5"/>
          <p:cNvSpPr txBox="1">
            <a:spLocks noChangeArrowheads="1"/>
          </p:cNvSpPr>
          <p:nvPr/>
        </p:nvSpPr>
        <p:spPr bwMode="auto">
          <a:xfrm>
            <a:off x="323850" y="2924175"/>
            <a:ext cx="70104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显然 </a:t>
            </a:r>
            <a:r>
              <a:rPr lang="en-US" altLang="zh-CN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h, k, l </a:t>
            </a: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为全奇、全偶时，</a:t>
            </a:r>
            <a:r>
              <a:rPr lang="en-US" altLang="zh-CN" sz="2200" dirty="0" err="1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h+k</a:t>
            </a:r>
            <a:r>
              <a:rPr lang="en-US" altLang="zh-CN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, </a:t>
            </a:r>
            <a:r>
              <a:rPr lang="en-US" altLang="zh-CN" sz="2200" dirty="0" err="1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h+l</a:t>
            </a:r>
            <a:r>
              <a:rPr lang="en-US" altLang="zh-CN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, </a:t>
            </a:r>
            <a:r>
              <a:rPr lang="en-US" altLang="zh-CN" sz="2200" dirty="0" err="1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k+l</a:t>
            </a:r>
            <a:r>
              <a:rPr lang="en-US" altLang="zh-CN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 </a:t>
            </a: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均为偶数</a:t>
            </a:r>
          </a:p>
        </p:txBody>
      </p:sp>
      <p:graphicFrame>
        <p:nvGraphicFramePr>
          <p:cNvPr id="26631" name="对象 6"/>
          <p:cNvGraphicFramePr>
            <a:graphicFrameLocks noChangeAspect="1"/>
          </p:cNvGraphicFramePr>
          <p:nvPr/>
        </p:nvGraphicFramePr>
        <p:xfrm>
          <a:off x="2995613" y="3403600"/>
          <a:ext cx="17018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1" name="公式" r:id="rId7" imgW="799753" imgH="253890" progId="Equation.3">
                  <p:embed/>
                </p:oleObj>
              </mc:Choice>
              <mc:Fallback>
                <p:oleObj name="公式" r:id="rId7" imgW="799753" imgH="253890" progId="Equation.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5613" y="3403600"/>
                        <a:ext cx="17018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TextBox 7"/>
          <p:cNvSpPr txBox="1">
            <a:spLocks noChangeArrowheads="1"/>
          </p:cNvSpPr>
          <p:nvPr/>
        </p:nvSpPr>
        <p:spPr bwMode="auto">
          <a:xfrm>
            <a:off x="377825" y="4005263"/>
            <a:ext cx="822642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h, k, l </a:t>
            </a: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奇偶混杂时</a:t>
            </a:r>
            <a:r>
              <a:rPr lang="en-US" altLang="zh-CN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(2</a:t>
            </a: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奇</a:t>
            </a:r>
            <a:r>
              <a:rPr lang="en-US" altLang="zh-CN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1</a:t>
            </a: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偶或</a:t>
            </a:r>
            <a:r>
              <a:rPr lang="en-US" altLang="zh-CN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2</a:t>
            </a: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偶</a:t>
            </a:r>
            <a:r>
              <a:rPr lang="en-US" altLang="zh-CN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1</a:t>
            </a: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奇</a:t>
            </a:r>
            <a:r>
              <a:rPr lang="en-US" altLang="zh-CN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), </a:t>
            </a:r>
            <a:r>
              <a:rPr lang="en-US" altLang="zh-CN" sz="2200" dirty="0" err="1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h+k</a:t>
            </a:r>
            <a:r>
              <a:rPr lang="en-US" altLang="zh-CN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, </a:t>
            </a:r>
            <a:r>
              <a:rPr lang="en-US" altLang="zh-CN" sz="2200" dirty="0" err="1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h+l</a:t>
            </a:r>
            <a:r>
              <a:rPr lang="en-US" altLang="zh-CN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, </a:t>
            </a:r>
            <a:r>
              <a:rPr lang="en-US" altLang="zh-CN" sz="2200" dirty="0" err="1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k+l</a:t>
            </a:r>
            <a:r>
              <a:rPr lang="en-US" altLang="zh-CN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 </a:t>
            </a: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必定有</a:t>
            </a:r>
            <a:r>
              <a:rPr lang="en-US" altLang="zh-CN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2</a:t>
            </a: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个</a:t>
            </a:r>
            <a:endParaRPr lang="en-US" altLang="zh-CN" sz="2200" dirty="0" smtClean="0">
              <a:solidFill>
                <a:srgbClr val="1C1C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奇数，</a:t>
            </a:r>
            <a:r>
              <a:rPr lang="en-US" altLang="zh-CN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1</a:t>
            </a: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个偶数，所以：</a:t>
            </a:r>
          </a:p>
        </p:txBody>
      </p:sp>
      <p:graphicFrame>
        <p:nvGraphicFramePr>
          <p:cNvPr id="26633" name="对象 8"/>
          <p:cNvGraphicFramePr>
            <a:graphicFrameLocks noChangeAspect="1"/>
          </p:cNvGraphicFramePr>
          <p:nvPr/>
        </p:nvGraphicFramePr>
        <p:xfrm>
          <a:off x="2678113" y="4887913"/>
          <a:ext cx="3987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2" name="公式" r:id="rId9" imgW="3987800" imgH="431800" progId="Equation.3">
                  <p:embed/>
                </p:oleObj>
              </mc:Choice>
              <mc:Fallback>
                <p:oleObj name="公式" r:id="rId9" imgW="3987800" imgH="431800" progId="Equation.3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8113" y="4887913"/>
                        <a:ext cx="3987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4" name="TextBox 9"/>
          <p:cNvSpPr txBox="1">
            <a:spLocks noChangeArrowheads="1"/>
          </p:cNvSpPr>
          <p:nvPr/>
        </p:nvSpPr>
        <p:spPr bwMode="auto">
          <a:xfrm>
            <a:off x="323850" y="5478463"/>
            <a:ext cx="7613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所以，只有当 </a:t>
            </a:r>
            <a:r>
              <a:rPr lang="en-US" altLang="zh-CN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h, k, l </a:t>
            </a: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为全奇或全偶的晶面才会显现衍射峰。</a:t>
            </a:r>
            <a:endParaRPr lang="en-US" altLang="zh-CN" sz="2200" dirty="0" smtClean="0">
              <a:solidFill>
                <a:srgbClr val="1C1C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(100), (110), (210), (211), (300) </a:t>
            </a: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等晶面衍射峰消失。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913" y="981075"/>
            <a:ext cx="8243887" cy="7921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实验方法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73660350"/>
              </p:ext>
            </p:extLst>
          </p:nvPr>
        </p:nvGraphicFramePr>
        <p:xfrm>
          <a:off x="755650" y="2025650"/>
          <a:ext cx="7561263" cy="3275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1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87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rgbClr val="0207CA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间接方法</a:t>
                      </a:r>
                    </a:p>
                  </a:txBody>
                  <a:tcPr marL="91445" marR="91445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rgbClr val="0207CA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直接方法</a:t>
                      </a:r>
                    </a:p>
                  </a:txBody>
                  <a:tcPr marL="91445" marR="91445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7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zh-CN" altLang="en-US" sz="2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射线衍射</a:t>
                      </a:r>
                    </a:p>
                  </a:txBody>
                  <a:tcPr marL="91445" marR="91445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扫描隧道显微镜</a:t>
                      </a:r>
                    </a:p>
                  </a:txBody>
                  <a:tcPr marL="91445" marR="91445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87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电子衍射</a:t>
                      </a:r>
                    </a:p>
                  </a:txBody>
                  <a:tcPr marL="91445" marR="91445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扫描电子显微镜</a:t>
                      </a:r>
                    </a:p>
                  </a:txBody>
                  <a:tcPr marL="91445" marR="91445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87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中子衍射</a:t>
                      </a:r>
                    </a:p>
                  </a:txBody>
                  <a:tcPr marL="91445" marR="91445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透射电子显微镜</a:t>
                      </a:r>
                    </a:p>
                  </a:txBody>
                  <a:tcPr marL="91445" marR="91445" marT="45710" marB="457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3"/>
          <p:cNvSpPr txBox="1">
            <a:spLocks noChangeArrowheads="1"/>
          </p:cNvSpPr>
          <p:nvPr/>
        </p:nvSpPr>
        <p:spPr bwMode="auto">
          <a:xfrm>
            <a:off x="1785938" y="1341438"/>
            <a:ext cx="5233987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1C1C1C"/>
                </a:solidFill>
                <a:latin typeface="微软雅黑" panose="020B0503020204020204" pitchFamily="34" charset="-122"/>
              </a:rPr>
              <a:t>镍粉末衍射图，面心立方结构，</a:t>
            </a:r>
            <a:endParaRPr lang="en-US" altLang="zh-CN" sz="2800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1C1C1C"/>
                </a:solidFill>
                <a:latin typeface="微软雅黑" panose="020B0503020204020204" pitchFamily="34" charset="-122"/>
              </a:rPr>
              <a:t>只有全奇全偶的晶面族有衍射峰</a:t>
            </a:r>
          </a:p>
        </p:txBody>
      </p:sp>
      <p:pic>
        <p:nvPicPr>
          <p:cNvPr id="276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492375"/>
            <a:ext cx="7780338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913" y="765175"/>
            <a:ext cx="8243887" cy="7921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金刚石结构的几何结构因子</a:t>
            </a:r>
          </a:p>
        </p:txBody>
      </p:sp>
      <p:graphicFrame>
        <p:nvGraphicFramePr>
          <p:cNvPr id="28675" name="对象 2"/>
          <p:cNvGraphicFramePr>
            <a:graphicFrameLocks noChangeAspect="1"/>
          </p:cNvGraphicFramePr>
          <p:nvPr/>
        </p:nvGraphicFramePr>
        <p:xfrm>
          <a:off x="781050" y="2708275"/>
          <a:ext cx="768350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9" name="公式" r:id="rId3" imgW="3581400" imgH="1828800" progId="Equation.3">
                  <p:embed/>
                </p:oleObj>
              </mc:Choice>
              <mc:Fallback>
                <p:oleObj name="公式" r:id="rId3" imgW="3581400" imgH="18288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50" y="2708275"/>
                        <a:ext cx="7683500" cy="392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对象 4"/>
          <p:cNvGraphicFramePr>
            <a:graphicFrameLocks noChangeAspect="1"/>
          </p:cNvGraphicFramePr>
          <p:nvPr/>
        </p:nvGraphicFramePr>
        <p:xfrm>
          <a:off x="863600" y="1879600"/>
          <a:ext cx="7518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0" name="公式" r:id="rId5" imgW="7518400" imgH="685800" progId="Equation.3">
                  <p:embed/>
                </p:oleObj>
              </mc:Choice>
              <mc:Fallback>
                <p:oleObj name="公式" r:id="rId5" imgW="7518400" imgH="6858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1879600"/>
                        <a:ext cx="7518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对象 3"/>
          <p:cNvGraphicFramePr>
            <a:graphicFrameLocks noChangeAspect="1"/>
          </p:cNvGraphicFramePr>
          <p:nvPr/>
        </p:nvGraphicFramePr>
        <p:xfrm>
          <a:off x="334963" y="1773238"/>
          <a:ext cx="8459787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6" name="公式" r:id="rId3" imgW="4356100" imgH="1371600" progId="Equation.3">
                  <p:embed/>
                </p:oleObj>
              </mc:Choice>
              <mc:Fallback>
                <p:oleObj name="公式" r:id="rId3" imgW="4356100" imgH="13716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1773238"/>
                        <a:ext cx="8459787" cy="266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42913" y="765175"/>
            <a:ext cx="8243887" cy="7921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金刚石结构的几何结构因子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31975"/>
            <a:ext cx="7685087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extBox 3"/>
          <p:cNvSpPr txBox="1">
            <a:spLocks noChangeArrowheads="1"/>
          </p:cNvSpPr>
          <p:nvPr/>
        </p:nvSpPr>
        <p:spPr bwMode="auto">
          <a:xfrm>
            <a:off x="2627313" y="1196975"/>
            <a:ext cx="34305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1C1C1C"/>
                </a:solidFill>
                <a:latin typeface="微软雅黑" panose="020B0503020204020204" pitchFamily="34" charset="-122"/>
              </a:rPr>
              <a:t>金刚石的粉末衍射图</a:t>
            </a:r>
          </a:p>
        </p:txBody>
      </p:sp>
      <p:sp>
        <p:nvSpPr>
          <p:cNvPr id="30724" name="TextBox 4"/>
          <p:cNvSpPr txBox="1">
            <a:spLocks noChangeArrowheads="1"/>
          </p:cNvSpPr>
          <p:nvPr/>
        </p:nvSpPr>
        <p:spPr bwMode="auto">
          <a:xfrm>
            <a:off x="379413" y="5283200"/>
            <a:ext cx="8585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800000"/>
                </a:solidFill>
                <a:latin typeface="微软雅黑" panose="020B0503020204020204" pitchFamily="34" charset="-122"/>
              </a:rPr>
              <a:t>Kittel</a:t>
            </a:r>
            <a:r>
              <a:rPr lang="zh-CN" altLang="en-US" sz="2800">
                <a:solidFill>
                  <a:srgbClr val="800000"/>
                </a:solidFill>
                <a:latin typeface="微软雅黑" panose="020B0503020204020204" pitchFamily="34" charset="-122"/>
              </a:rPr>
              <a:t>书</a:t>
            </a:r>
            <a:r>
              <a:rPr lang="en-US" altLang="zh-CN" sz="2800">
                <a:solidFill>
                  <a:srgbClr val="800000"/>
                </a:solidFill>
                <a:latin typeface="微软雅黑" panose="020B0503020204020204" pitchFamily="34" charset="-122"/>
              </a:rPr>
              <a:t>P34</a:t>
            </a:r>
            <a:r>
              <a:rPr lang="zh-CN" altLang="en-US" sz="2800">
                <a:solidFill>
                  <a:srgbClr val="800000"/>
                </a:solidFill>
                <a:latin typeface="微软雅黑" panose="020B0503020204020204" pitchFamily="34" charset="-122"/>
              </a:rPr>
              <a:t>图</a:t>
            </a:r>
            <a:r>
              <a:rPr lang="en-US" altLang="zh-CN" sz="2800">
                <a:solidFill>
                  <a:srgbClr val="800000"/>
                </a:solidFill>
                <a:latin typeface="微软雅黑" panose="020B0503020204020204" pitchFamily="34" charset="-122"/>
              </a:rPr>
              <a:t>18</a:t>
            </a:r>
            <a:r>
              <a:rPr lang="zh-CN" altLang="en-US" sz="2800">
                <a:solidFill>
                  <a:srgbClr val="800000"/>
                </a:solidFill>
                <a:latin typeface="微软雅黑" panose="020B0503020204020204" pitchFamily="34" charset="-122"/>
              </a:rPr>
              <a:t>，引自</a:t>
            </a:r>
            <a:r>
              <a:rPr lang="en-US" altLang="zh-CN" sz="2800">
                <a:solidFill>
                  <a:srgbClr val="800000"/>
                </a:solidFill>
                <a:latin typeface="微软雅黑" panose="020B0503020204020204" pitchFamily="34" charset="-122"/>
              </a:rPr>
              <a:t>Bacon《</a:t>
            </a:r>
            <a:r>
              <a:rPr lang="zh-CN" altLang="en-US" sz="2800">
                <a:solidFill>
                  <a:srgbClr val="800000"/>
                </a:solidFill>
                <a:latin typeface="微软雅黑" panose="020B0503020204020204" pitchFamily="34" charset="-122"/>
              </a:rPr>
              <a:t>中子衍射</a:t>
            </a:r>
            <a:r>
              <a:rPr lang="en-US" altLang="zh-CN" sz="2800">
                <a:solidFill>
                  <a:srgbClr val="800000"/>
                </a:solidFill>
                <a:latin typeface="微软雅黑" panose="020B0503020204020204" pitchFamily="34" charset="-122"/>
              </a:rPr>
              <a:t>》P108</a:t>
            </a:r>
            <a:r>
              <a:rPr lang="zh-CN" altLang="en-US" sz="2800">
                <a:solidFill>
                  <a:srgbClr val="800000"/>
                </a:solidFill>
                <a:latin typeface="微软雅黑" panose="020B0503020204020204" pitchFamily="34" charset="-122"/>
              </a:rPr>
              <a:t>，</a:t>
            </a:r>
            <a:endParaRPr lang="en-US" altLang="zh-CN" sz="2800">
              <a:solidFill>
                <a:srgbClr val="800000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latin typeface="微软雅黑" panose="020B0503020204020204" pitchFamily="34" charset="-122"/>
              </a:rPr>
              <a:t>可以和金刚石几何结构因子的计算结果比较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079500"/>
            <a:ext cx="5976938" cy="460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2060575"/>
            <a:ext cx="3695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3"/>
          <p:cNvSpPr txBox="1">
            <a:spLocks noChangeArrowheads="1"/>
          </p:cNvSpPr>
          <p:nvPr/>
        </p:nvSpPr>
        <p:spPr bwMode="auto">
          <a:xfrm>
            <a:off x="2411413" y="5805488"/>
            <a:ext cx="42973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1C1C1C"/>
                </a:solidFill>
                <a:latin typeface="微软雅黑" panose="020B0503020204020204" pitchFamily="34" charset="-122"/>
              </a:rPr>
              <a:t>图</a:t>
            </a:r>
            <a:r>
              <a:rPr lang="en-US" altLang="zh-CN" sz="2400">
                <a:solidFill>
                  <a:srgbClr val="1C1C1C"/>
                </a:solidFill>
                <a:latin typeface="微软雅黑" panose="020B0503020204020204" pitchFamily="34" charset="-122"/>
              </a:rPr>
              <a:t>9-8 NaCl</a:t>
            </a:r>
            <a:r>
              <a:rPr lang="zh-CN" altLang="en-US" sz="2400">
                <a:solidFill>
                  <a:srgbClr val="1C1C1C"/>
                </a:solidFill>
                <a:latin typeface="微软雅黑" panose="020B0503020204020204" pitchFamily="34" charset="-122"/>
              </a:rPr>
              <a:t>晶体的粉末衍射图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1414463"/>
            <a:ext cx="3621088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3979863"/>
            <a:ext cx="3335338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Box 2"/>
          <p:cNvSpPr txBox="1">
            <a:spLocks noChangeArrowheads="1"/>
          </p:cNvSpPr>
          <p:nvPr/>
        </p:nvSpPr>
        <p:spPr bwMode="auto">
          <a:xfrm>
            <a:off x="4572000" y="1414463"/>
            <a:ext cx="3617913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1C1C1C"/>
                </a:solidFill>
                <a:latin typeface="微软雅黑" panose="020B0503020204020204" pitchFamily="34" charset="-122"/>
              </a:rPr>
              <a:t>两种化合物都属</a:t>
            </a:r>
            <a:r>
              <a:rPr lang="en-US" altLang="zh-CN" sz="2400">
                <a:solidFill>
                  <a:srgbClr val="1C1C1C"/>
                </a:solidFill>
                <a:latin typeface="微软雅黑" panose="020B0503020204020204" pitchFamily="34" charset="-122"/>
              </a:rPr>
              <a:t>NaCl</a:t>
            </a:r>
            <a:r>
              <a:rPr lang="zh-CN" altLang="en-US" sz="2400">
                <a:solidFill>
                  <a:srgbClr val="1C1C1C"/>
                </a:solidFill>
                <a:latin typeface="微软雅黑" panose="020B0503020204020204" pitchFamily="34" charset="-122"/>
              </a:rPr>
              <a:t>型</a:t>
            </a:r>
            <a:endParaRPr lang="en-US" altLang="zh-CN" sz="2400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1C1C1C"/>
                </a:solidFill>
                <a:latin typeface="微软雅黑" panose="020B0503020204020204" pitchFamily="34" charset="-122"/>
              </a:rPr>
              <a:t>结构，但  </a:t>
            </a:r>
            <a:r>
              <a:rPr lang="en-US" altLang="zh-CN" sz="2400">
                <a:solidFill>
                  <a:srgbClr val="1C1C1C"/>
                </a:solidFill>
                <a:latin typeface="微软雅黑" panose="020B0503020204020204" pitchFamily="34" charset="-122"/>
              </a:rPr>
              <a:t>     </a:t>
            </a:r>
            <a:r>
              <a:rPr lang="zh-CN" altLang="en-US" sz="2400">
                <a:solidFill>
                  <a:srgbClr val="1C1C1C"/>
                </a:solidFill>
                <a:latin typeface="微软雅黑" panose="020B0503020204020204" pitchFamily="34" charset="-122"/>
              </a:rPr>
              <a:t>和       离子</a:t>
            </a:r>
            <a:endParaRPr lang="en-US" altLang="zh-CN" sz="2400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1C1C1C"/>
                </a:solidFill>
                <a:latin typeface="微软雅黑" panose="020B0503020204020204" pitchFamily="34" charset="-122"/>
              </a:rPr>
              <a:t>的电子数目相等，其原子</a:t>
            </a:r>
            <a:endParaRPr lang="en-US" altLang="zh-CN" sz="2400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1C1C1C"/>
                </a:solidFill>
                <a:latin typeface="微软雅黑" panose="020B0503020204020204" pitchFamily="34" charset="-122"/>
              </a:rPr>
              <a:t>散射因子    相等，对</a:t>
            </a:r>
            <a:r>
              <a:rPr lang="en-US" altLang="zh-CN" sz="2400">
                <a:solidFill>
                  <a:srgbClr val="1C1C1C"/>
                </a:solidFill>
                <a:latin typeface="微软雅黑" panose="020B0503020204020204" pitchFamily="34" charset="-122"/>
              </a:rPr>
              <a:t>X</a:t>
            </a:r>
            <a:r>
              <a:rPr lang="zh-CN" altLang="en-US" sz="2400">
                <a:solidFill>
                  <a:srgbClr val="1C1C1C"/>
                </a:solidFill>
                <a:latin typeface="微软雅黑" panose="020B0503020204020204" pitchFamily="34" charset="-122"/>
              </a:rPr>
              <a:t>射</a:t>
            </a:r>
            <a:endParaRPr lang="en-US" altLang="zh-CN" sz="2400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1C1C1C"/>
                </a:solidFill>
                <a:latin typeface="微软雅黑" panose="020B0503020204020204" pitchFamily="34" charset="-122"/>
              </a:rPr>
              <a:t>线来说就如同一个晶格常</a:t>
            </a:r>
            <a:endParaRPr lang="en-US" altLang="zh-CN" sz="2400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1C1C1C"/>
                </a:solidFill>
                <a:latin typeface="微软雅黑" panose="020B0503020204020204" pitchFamily="34" charset="-122"/>
              </a:rPr>
              <a:t>数为</a:t>
            </a:r>
            <a:r>
              <a:rPr lang="en-US" altLang="zh-CN" sz="2400">
                <a:solidFill>
                  <a:srgbClr val="1C1C1C"/>
                </a:solidFill>
                <a:latin typeface="微软雅黑" panose="020B0503020204020204" pitchFamily="34" charset="-122"/>
              </a:rPr>
              <a:t>a/2</a:t>
            </a:r>
            <a:r>
              <a:rPr lang="zh-CN" altLang="en-US" sz="2400">
                <a:solidFill>
                  <a:srgbClr val="1C1C1C"/>
                </a:solidFill>
                <a:latin typeface="微软雅黑" panose="020B0503020204020204" pitchFamily="34" charset="-122"/>
              </a:rPr>
              <a:t>的</a:t>
            </a:r>
            <a:r>
              <a:rPr lang="zh-CN" altLang="en-US" sz="2400">
                <a:solidFill>
                  <a:srgbClr val="800000"/>
                </a:solidFill>
                <a:latin typeface="微软雅黑" panose="020B0503020204020204" pitchFamily="34" charset="-122"/>
              </a:rPr>
              <a:t>简立方晶格</a:t>
            </a:r>
            <a:r>
              <a:rPr lang="zh-CN" altLang="en-US" sz="280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73" name="TextBox 3"/>
          <p:cNvSpPr txBox="1">
            <a:spLocks noChangeArrowheads="1"/>
          </p:cNvSpPr>
          <p:nvPr/>
        </p:nvSpPr>
        <p:spPr bwMode="auto">
          <a:xfrm>
            <a:off x="4643438" y="3946525"/>
            <a:ext cx="370998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1C1C1C"/>
                </a:solidFill>
                <a:latin typeface="微软雅黑" panose="020B0503020204020204" pitchFamily="34" charset="-122"/>
              </a:rPr>
              <a:t>而       和        离子的原子</a:t>
            </a:r>
            <a:endParaRPr lang="en-US" altLang="zh-CN" sz="2400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1C1C1C"/>
                </a:solidFill>
                <a:latin typeface="微软雅黑" panose="020B0503020204020204" pitchFamily="34" charset="-122"/>
              </a:rPr>
              <a:t>散射因子    相差很多，</a:t>
            </a:r>
            <a:r>
              <a:rPr lang="zh-CN" altLang="en-US" sz="2400">
                <a:solidFill>
                  <a:srgbClr val="800000"/>
                </a:solidFill>
                <a:latin typeface="微软雅黑" panose="020B0503020204020204" pitchFamily="34" charset="-122"/>
              </a:rPr>
              <a:t>面</a:t>
            </a:r>
            <a:endParaRPr lang="en-US" altLang="zh-CN" sz="2400">
              <a:solidFill>
                <a:srgbClr val="800000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800000"/>
                </a:solidFill>
                <a:latin typeface="微软雅黑" panose="020B0503020204020204" pitchFamily="34" charset="-122"/>
              </a:rPr>
              <a:t>心立方晶格</a:t>
            </a:r>
            <a:r>
              <a:rPr lang="zh-CN" altLang="en-US" sz="2400">
                <a:solidFill>
                  <a:srgbClr val="1C1C1C"/>
                </a:solidFill>
                <a:latin typeface="微软雅黑" panose="020B0503020204020204" pitchFamily="34" charset="-122"/>
              </a:rPr>
              <a:t>的所有衍射峰</a:t>
            </a:r>
            <a:endParaRPr lang="en-US" altLang="zh-CN" sz="2400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1C1C1C"/>
                </a:solidFill>
                <a:latin typeface="微软雅黑" panose="020B0503020204020204" pitchFamily="34" charset="-122"/>
              </a:rPr>
              <a:t>都会存在。</a:t>
            </a:r>
            <a:endParaRPr lang="en-US" altLang="zh-CN" sz="2400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2400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1C1C1C"/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sz="2400">
                <a:solidFill>
                  <a:srgbClr val="800000"/>
                </a:solidFill>
                <a:latin typeface="微软雅黑" panose="020B0503020204020204" pitchFamily="34" charset="-122"/>
              </a:rPr>
              <a:t>见</a:t>
            </a:r>
            <a:r>
              <a:rPr lang="en-US" altLang="zh-CN" sz="2400">
                <a:solidFill>
                  <a:srgbClr val="800000"/>
                </a:solidFill>
                <a:latin typeface="微软雅黑" panose="020B0503020204020204" pitchFamily="34" charset="-122"/>
              </a:rPr>
              <a:t>Kittel</a:t>
            </a:r>
            <a:r>
              <a:rPr lang="zh-CN" altLang="en-US" sz="2400">
                <a:solidFill>
                  <a:srgbClr val="800000"/>
                </a:solidFill>
                <a:latin typeface="微软雅黑" panose="020B0503020204020204" pitchFamily="34" charset="-122"/>
              </a:rPr>
              <a:t>书</a:t>
            </a:r>
            <a:r>
              <a:rPr lang="en-US" altLang="zh-CN" sz="2400">
                <a:solidFill>
                  <a:srgbClr val="800000"/>
                </a:solidFill>
                <a:latin typeface="微软雅黑" panose="020B0503020204020204" pitchFamily="34" charset="-122"/>
              </a:rPr>
              <a:t>P32</a:t>
            </a:r>
            <a:r>
              <a:rPr lang="zh-CN" altLang="en-US" sz="2400">
                <a:solidFill>
                  <a:srgbClr val="800000"/>
                </a:solidFill>
                <a:latin typeface="微软雅黑" panose="020B0503020204020204" pitchFamily="34" charset="-122"/>
              </a:rPr>
              <a:t>图</a:t>
            </a:r>
            <a:r>
              <a:rPr lang="en-US" altLang="zh-CN" sz="2400">
                <a:solidFill>
                  <a:srgbClr val="800000"/>
                </a:solidFill>
                <a:latin typeface="微软雅黑" panose="020B0503020204020204" pitchFamily="34" charset="-122"/>
              </a:rPr>
              <a:t>17</a:t>
            </a:r>
            <a:endParaRPr lang="zh-CN" altLang="en-US" sz="2400">
              <a:solidFill>
                <a:srgbClr val="800000"/>
              </a:solidFill>
              <a:latin typeface="微软雅黑" panose="020B0503020204020204" pitchFamily="34" charset="-122"/>
            </a:endParaRPr>
          </a:p>
        </p:txBody>
      </p:sp>
      <p:graphicFrame>
        <p:nvGraphicFramePr>
          <p:cNvPr id="32774" name="对象 4"/>
          <p:cNvGraphicFramePr>
            <a:graphicFrameLocks noChangeAspect="1"/>
          </p:cNvGraphicFramePr>
          <p:nvPr/>
        </p:nvGraphicFramePr>
        <p:xfrm>
          <a:off x="5922963" y="1844675"/>
          <a:ext cx="520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3" name="公式" r:id="rId5" imgW="520474" imgH="330057" progId="Equation.3">
                  <p:embed/>
                </p:oleObj>
              </mc:Choice>
              <mc:Fallback>
                <p:oleObj name="公式" r:id="rId5" imgW="520474" imgH="330057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2963" y="1844675"/>
                        <a:ext cx="5207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5" name="对象 5"/>
          <p:cNvGraphicFramePr>
            <a:graphicFrameLocks noChangeAspect="1"/>
          </p:cNvGraphicFramePr>
          <p:nvPr/>
        </p:nvGraphicFramePr>
        <p:xfrm>
          <a:off x="6880225" y="1862138"/>
          <a:ext cx="571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4" name="公式" r:id="rId7" imgW="571252" imgH="342751" progId="Equation.3">
                  <p:embed/>
                </p:oleObj>
              </mc:Choice>
              <mc:Fallback>
                <p:oleObj name="公式" r:id="rId7" imgW="571252" imgH="342751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0225" y="1862138"/>
                        <a:ext cx="5715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6" name="对象 6"/>
          <p:cNvGraphicFramePr>
            <a:graphicFrameLocks noChangeAspect="1"/>
          </p:cNvGraphicFramePr>
          <p:nvPr/>
        </p:nvGraphicFramePr>
        <p:xfrm>
          <a:off x="5940425" y="2598738"/>
          <a:ext cx="266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5" name="公式" r:id="rId9" imgW="266469" imgH="406048" progId="Equation.3">
                  <p:embed/>
                </p:oleObj>
              </mc:Choice>
              <mc:Fallback>
                <p:oleObj name="公式" r:id="rId9" imgW="266469" imgH="406048" progId="Equation.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2598738"/>
                        <a:ext cx="266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7" name="对象 7"/>
          <p:cNvGraphicFramePr>
            <a:graphicFrameLocks noChangeAspect="1"/>
          </p:cNvGraphicFramePr>
          <p:nvPr/>
        </p:nvGraphicFramePr>
        <p:xfrm>
          <a:off x="5076825" y="4005263"/>
          <a:ext cx="520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6" name="公式" r:id="rId11" imgW="520474" imgH="330057" progId="Equation.3">
                  <p:embed/>
                </p:oleObj>
              </mc:Choice>
              <mc:Fallback>
                <p:oleObj name="公式" r:id="rId11" imgW="520474" imgH="330057" progId="Equation.3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4005263"/>
                        <a:ext cx="5207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8" name="对象 8"/>
          <p:cNvGraphicFramePr>
            <a:graphicFrameLocks noChangeAspect="1"/>
          </p:cNvGraphicFramePr>
          <p:nvPr/>
        </p:nvGraphicFramePr>
        <p:xfrm>
          <a:off x="6064250" y="4005263"/>
          <a:ext cx="635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7" name="公式" r:id="rId13" imgW="634725" imgH="330057" progId="Equation.3">
                  <p:embed/>
                </p:oleObj>
              </mc:Choice>
              <mc:Fallback>
                <p:oleObj name="公式" r:id="rId13" imgW="634725" imgH="330057" progId="Equation.3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0" y="4005263"/>
                        <a:ext cx="635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9" name="对象 9"/>
          <p:cNvGraphicFramePr>
            <a:graphicFrameLocks noChangeAspect="1"/>
          </p:cNvGraphicFramePr>
          <p:nvPr/>
        </p:nvGraphicFramePr>
        <p:xfrm>
          <a:off x="4476750" y="3244850"/>
          <a:ext cx="190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8" name="公式" r:id="rId15" imgW="190500" imgH="368300" progId="Equation.3">
                  <p:embed/>
                </p:oleObj>
              </mc:Choice>
              <mc:Fallback>
                <p:oleObj name="公式" r:id="rId15" imgW="190500" imgH="368300" progId="Equation.3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0" y="3244850"/>
                        <a:ext cx="1905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0" name="对象 10"/>
          <p:cNvGraphicFramePr>
            <a:graphicFrameLocks noChangeAspect="1"/>
          </p:cNvGraphicFramePr>
          <p:nvPr/>
        </p:nvGraphicFramePr>
        <p:xfrm>
          <a:off x="5961063" y="4365625"/>
          <a:ext cx="266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9" name="公式" r:id="rId17" imgW="266469" imgH="406048" progId="Equation.3">
                  <p:embed/>
                </p:oleObj>
              </mc:Choice>
              <mc:Fallback>
                <p:oleObj name="公式" r:id="rId17" imgW="266469" imgH="406048" progId="Equation.3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1063" y="4365625"/>
                        <a:ext cx="266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1913" y="1303338"/>
            <a:ext cx="6192837" cy="50053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1196975"/>
            <a:ext cx="25146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0825" y="1268413"/>
            <a:ext cx="5905500" cy="3970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三种晶体可能出现衍射的晶面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简单点阵：什么晶面都能产生衍射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体心点阵：指数和为偶数的晶面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面心点阵：指数为全奇或全偶的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晶面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由上可见满足布拉格方程只是必要条件，衍射强度不为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时充分条件，即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442913" y="765175"/>
            <a:ext cx="8243887" cy="7921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X</a:t>
            </a:r>
            <a:r>
              <a:rPr lang="zh-CN" altLang="en-US" dirty="0" smtClean="0"/>
              <a:t>射线衍射基本方法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42913" y="1600200"/>
            <a:ext cx="7800975" cy="4456113"/>
          </a:xfrm>
        </p:spPr>
        <p:txBody>
          <a:bodyPr/>
          <a:lstStyle/>
          <a:p>
            <a:pPr marL="0" indent="0" algn="just" eaLnBrk="1" fontAlgn="auto" hangingPunct="1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sz="2400" dirty="0" smtClean="0">
                <a:solidFill>
                  <a:srgbClr val="800000"/>
                </a:solidFill>
              </a:rPr>
              <a:t>1. Laue</a:t>
            </a:r>
            <a:r>
              <a:rPr lang="zh-CN" altLang="en-US" sz="2400" dirty="0" smtClean="0">
                <a:solidFill>
                  <a:srgbClr val="800000"/>
                </a:solidFill>
              </a:rPr>
              <a:t>方法：</a:t>
            </a:r>
            <a:r>
              <a:rPr lang="zh-CN" altLang="en-US" sz="2400" dirty="0" smtClean="0"/>
              <a:t>一个单晶固体在一束连续波长的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射线中，会在一些方向产生衍射斑点，在某些特定方向可以表现出明显的对称特点，常用于单晶样品的定向。</a:t>
            </a:r>
            <a:endParaRPr lang="zh-CN" altLang="en-US" sz="2400" dirty="0"/>
          </a:p>
        </p:txBody>
      </p:sp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427413"/>
            <a:ext cx="6192838" cy="338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076700"/>
            <a:ext cx="7218362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extBox 2"/>
          <p:cNvSpPr txBox="1">
            <a:spLocks noChangeArrowheads="1"/>
          </p:cNvSpPr>
          <p:nvPr/>
        </p:nvSpPr>
        <p:spPr bwMode="auto">
          <a:xfrm>
            <a:off x="442913" y="1517650"/>
            <a:ext cx="8243887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2. </a:t>
            </a:r>
            <a:r>
              <a:rPr lang="zh-CN" altLang="en-US" sz="2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粉末衍射法：</a:t>
            </a:r>
            <a:r>
              <a:rPr lang="en-US" altLang="zh-CN" sz="2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Debye-</a:t>
            </a:r>
            <a:r>
              <a:rPr lang="en-US" altLang="zh-CN" sz="2200" dirty="0" err="1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Scherrer</a:t>
            </a:r>
            <a:r>
              <a:rPr lang="zh-CN" altLang="en-US" sz="2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方法</a:t>
            </a:r>
            <a:endParaRPr lang="en-US" altLang="zh-CN" sz="2200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    </a:t>
            </a: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使用单色</a:t>
            </a:r>
            <a:r>
              <a:rPr lang="en-US" altLang="zh-CN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X</a:t>
            </a: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射线照射粉末样品，由于粉末的随机分布，可以同时满足各晶面族发生衍射的条件。常用于材料的物相分析等。已经收集到超过</a:t>
            </a:r>
            <a:r>
              <a:rPr lang="en-US" altLang="zh-CN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25000</a:t>
            </a: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多种晶体材料的标准粉末衍射图，只需要将衍射结果和标准图进行比较，即可知道被测材料的结构。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42913" y="765175"/>
            <a:ext cx="8243887" cy="7921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X</a:t>
            </a:r>
            <a:r>
              <a:rPr lang="zh-CN" altLang="en-US" dirty="0" smtClean="0"/>
              <a:t>射线衍射基本方法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913" y="765175"/>
            <a:ext cx="8243887" cy="7921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/>
              <a:t>X</a:t>
            </a:r>
            <a:r>
              <a:rPr lang="zh-CN" altLang="en-US" dirty="0"/>
              <a:t>射线衍射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0825" y="1773238"/>
            <a:ext cx="8435975" cy="4524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晶体的</a:t>
            </a:r>
            <a:r>
              <a:rPr lang="en-US" altLang="zh-CN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射线衍射</a:t>
            </a:r>
            <a:endParaRPr lang="en-US" altLang="zh-CN" sz="24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射线照射到晶体上发生多种散射，其中</a:t>
            </a:r>
            <a:r>
              <a:rPr lang="zh-CN" altLang="en-US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衍射现象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是一种特殊表现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晶体的基本特征微观结构（原子、分子、离子排列）具有周期性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射线经过晶体被散射时，散射波波长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入射波波长，因此会互相干涉，其结果是在一些特定的方向加强，产生衍射效应。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3217863"/>
            <a:ext cx="3078162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Box 1"/>
          <p:cNvSpPr txBox="1">
            <a:spLocks noChangeArrowheads="1"/>
          </p:cNvSpPr>
          <p:nvPr/>
        </p:nvSpPr>
        <p:spPr bwMode="auto">
          <a:xfrm>
            <a:off x="442913" y="1557338"/>
            <a:ext cx="8243887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3. </a:t>
            </a:r>
            <a:r>
              <a:rPr lang="zh-CN" altLang="en-US" sz="2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旋转晶体法：</a:t>
            </a: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单一波长的</a:t>
            </a:r>
            <a:r>
              <a:rPr lang="en-US" altLang="zh-CN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X</a:t>
            </a: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射线照射放在旋转头上的晶体，晶体通过自身旋转，使各晶面族满足衍射条件。这是用于晶体结构测定、确定原子位置最基本的方法。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42913" y="765175"/>
            <a:ext cx="8243887" cy="7921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X</a:t>
            </a:r>
            <a:r>
              <a:rPr lang="zh-CN" altLang="en-US" dirty="0" smtClean="0"/>
              <a:t>射线衍射基本方法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>
          <a:xfrm>
            <a:off x="469900" y="1052513"/>
            <a:ext cx="7773988" cy="804862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800" dirty="0" smtClean="0">
                <a:solidFill>
                  <a:srgbClr val="800000"/>
                </a:solidFill>
              </a:rPr>
              <a:t>其他衍射方法</a:t>
            </a:r>
          </a:p>
        </p:txBody>
      </p:sp>
      <p:graphicFrame>
        <p:nvGraphicFramePr>
          <p:cNvPr id="38915" name="对象 2"/>
          <p:cNvGraphicFramePr>
            <a:graphicFrameLocks noChangeAspect="1"/>
          </p:cNvGraphicFramePr>
          <p:nvPr/>
        </p:nvGraphicFramePr>
        <p:xfrm>
          <a:off x="3003550" y="1052513"/>
          <a:ext cx="49530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3" name="公式" r:id="rId3" imgW="4953000" imgH="1282700" progId="Equation.3">
                  <p:embed/>
                </p:oleObj>
              </mc:Choice>
              <mc:Fallback>
                <p:oleObj name="公式" r:id="rId3" imgW="4953000" imgH="12827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3550" y="1052513"/>
                        <a:ext cx="4953000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69900" y="2276475"/>
            <a:ext cx="8350250" cy="4248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微观粒子具有波动性，波长合适的粒子同样可以用于衍射技术，测定晶体结构。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低能电子衍射（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LEED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），中子衍射和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光衍射都已经成为测定晶体结构的基本手段。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中子衍射特点：吸收小、核散射、磁散射；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测定含有重元素原子晶体中轻原子的位置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测定原子序数相近的原子组成的晶体结构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区别出晶体结构中的同位素原子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研究磁结构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1050" y="1557338"/>
            <a:ext cx="4421188" cy="5060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21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Group 16"/>
          <p:cNvGrpSpPr>
            <a:grpSpLocks/>
          </p:cNvGrpSpPr>
          <p:nvPr/>
        </p:nvGrpSpPr>
        <p:grpSpPr bwMode="auto">
          <a:xfrm>
            <a:off x="477838" y="908050"/>
            <a:ext cx="8172450" cy="5734050"/>
            <a:chOff x="204" y="391"/>
            <a:chExt cx="5148" cy="3612"/>
          </a:xfrm>
        </p:grpSpPr>
        <p:sp>
          <p:nvSpPr>
            <p:cNvPr id="41988" name="Rectangle 10"/>
            <p:cNvSpPr>
              <a:spLocks noChangeArrowheads="1"/>
            </p:cNvSpPr>
            <p:nvPr/>
          </p:nvSpPr>
          <p:spPr bwMode="auto">
            <a:xfrm>
              <a:off x="204" y="391"/>
              <a:ext cx="5148" cy="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pic>
          <p:nvPicPr>
            <p:cNvPr id="41989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" y="1197"/>
              <a:ext cx="4128" cy="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0" name="Rectangle 12"/>
            <p:cNvSpPr>
              <a:spLocks noChangeArrowheads="1"/>
            </p:cNvSpPr>
            <p:nvPr/>
          </p:nvSpPr>
          <p:spPr bwMode="auto">
            <a:xfrm>
              <a:off x="408" y="3329"/>
              <a:ext cx="4944" cy="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Figure S1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CA" altLang="zh-CN" sz="1600">
                  <a:latin typeface="Tahoma" panose="020B0604030504040204" pitchFamily="34" charset="0"/>
                  <a:ea typeface="宋体" panose="02010600030101010101" pitchFamily="2" charset="-122"/>
                </a:rPr>
                <a:t>Two electron diffraction patterns (EDPs) </a:t>
              </a:r>
              <a:r>
                <a:rPr lang="en-US" altLang="zh-CN" sz="1600">
                  <a:latin typeface="Tahoma" panose="020B0604030504040204" pitchFamily="34" charset="0"/>
                  <a:ea typeface="宋体" panose="02010600030101010101" pitchFamily="2" charset="-122"/>
                </a:rPr>
                <a:t>taken from the oxygen </a:t>
              </a:r>
              <a:r>
                <a:rPr lang="en-CA" altLang="zh-CN" sz="1600">
                  <a:latin typeface="Tahoma" panose="020B0604030504040204" pitchFamily="34" charset="0"/>
                  <a:ea typeface="宋体" panose="02010600030101010101" pitchFamily="2" charset="-122"/>
                </a:rPr>
                <a:t>stoichiometric YBaCo</a:t>
              </a:r>
              <a:r>
                <a:rPr lang="en-CA" altLang="zh-CN" sz="1600" baseline="-25000">
                  <a:latin typeface="Tahoma" panose="020B0604030504040204" pitchFamily="34" charset="0"/>
                  <a:ea typeface="宋体" panose="02010600030101010101" pitchFamily="2" charset="-122"/>
                </a:rPr>
                <a:t>4</a:t>
              </a:r>
              <a:r>
                <a:rPr lang="en-CA" altLang="zh-CN" sz="1600">
                  <a:latin typeface="Tahoma" panose="020B0604030504040204" pitchFamily="34" charset="0"/>
                  <a:ea typeface="宋体" panose="02010600030101010101" pitchFamily="2" charset="-122"/>
                </a:rPr>
                <a:t>O</a:t>
              </a:r>
              <a:r>
                <a:rPr lang="en-CA" altLang="zh-CN" sz="1600" baseline="-25000">
                  <a:latin typeface="Tahoma" panose="020B0604030504040204" pitchFamily="34" charset="0"/>
                  <a:ea typeface="宋体" panose="02010600030101010101" pitchFamily="2" charset="-122"/>
                </a:rPr>
                <a:t>7</a:t>
              </a:r>
              <a:r>
                <a:rPr lang="en-CA" altLang="zh-CN" sz="1600">
                  <a:latin typeface="Tahoma" panose="020B0604030504040204" pitchFamily="34" charset="0"/>
                  <a:ea typeface="宋体" panose="02010600030101010101" pitchFamily="2" charset="-122"/>
                </a:rPr>
                <a:t> </a:t>
              </a:r>
              <a:r>
                <a:rPr lang="en-US" altLang="zh-CN" sz="1600">
                  <a:latin typeface="Tahoma" panose="020B0604030504040204" pitchFamily="34" charset="0"/>
                  <a:ea typeface="宋体" panose="02010600030101010101" pitchFamily="2" charset="-122"/>
                </a:rPr>
                <a:t>parent structure with the incident electron beam parallel to its zone axis of (a) [001], and (b) [120]. </a:t>
              </a:r>
            </a:p>
          </p:txBody>
        </p:sp>
        <p:sp>
          <p:nvSpPr>
            <p:cNvPr id="41991" name="Text Box 13"/>
            <p:cNvSpPr txBox="1">
              <a:spLocks noChangeArrowheads="1"/>
            </p:cNvSpPr>
            <p:nvPr/>
          </p:nvSpPr>
          <p:spPr bwMode="auto">
            <a:xfrm>
              <a:off x="861" y="1197"/>
              <a:ext cx="1723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zh-CN" sz="1800">
                  <a:latin typeface="Times New Roman" panose="02020603050405020304" pitchFamily="18" charset="0"/>
                  <a:ea typeface="宋体" panose="02010600030101010101" pitchFamily="2" charset="-122"/>
                </a:rPr>
                <a:t>6-fold symmetry of the hexagonal structure</a:t>
              </a:r>
              <a:endParaRPr lang="en-US" altLang="zh-CN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992" name="Text Box 14"/>
            <p:cNvSpPr txBox="1">
              <a:spLocks noChangeArrowheads="1"/>
            </p:cNvSpPr>
            <p:nvPr/>
          </p:nvSpPr>
          <p:spPr bwMode="auto">
            <a:xfrm>
              <a:off x="2948" y="1243"/>
              <a:ext cx="2041" cy="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Unit-cell size: 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600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= 6.30(1)Å and </a:t>
              </a:r>
              <a:r>
                <a:rPr lang="en-US" altLang="zh-CN" sz="1600" i="1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=10. 23(7)Å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CA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c/a=1.62(5) </a:t>
              </a:r>
              <a:endParaRPr lang="en-US" altLang="zh-CN" sz="16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993" name="Text Box 15"/>
            <p:cNvSpPr txBox="1">
              <a:spLocks noChangeArrowheads="1"/>
            </p:cNvSpPr>
            <p:nvPr/>
          </p:nvSpPr>
          <p:spPr bwMode="auto">
            <a:xfrm>
              <a:off x="295" y="845"/>
              <a:ext cx="32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ED from YBaCo4O7</a:t>
              </a:r>
            </a:p>
          </p:txBody>
        </p:sp>
      </p:grp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442913" y="765175"/>
            <a:ext cx="8243887" cy="7921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200" dirty="0" smtClean="0"/>
              <a:t>晶体的电子衍射图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52513"/>
            <a:ext cx="379095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文本框 3"/>
          <p:cNvSpPr txBox="1">
            <a:spLocks noChangeArrowheads="1"/>
          </p:cNvSpPr>
          <p:nvPr/>
        </p:nvSpPr>
        <p:spPr bwMode="auto">
          <a:xfrm>
            <a:off x="755650" y="765175"/>
            <a:ext cx="269875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8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扫描隧道显微术</a:t>
            </a:r>
            <a:endParaRPr lang="en-US" altLang="zh-CN" sz="2800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        STM</a:t>
            </a:r>
            <a:endParaRPr lang="zh-CN" altLang="en-US" sz="28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8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透射电子显微术</a:t>
            </a:r>
            <a:endParaRPr lang="en-US" altLang="zh-CN" sz="2800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8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        </a:t>
            </a:r>
            <a:r>
              <a:rPr lang="en-US" altLang="zh-CN" sz="2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TEM</a:t>
            </a: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8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扫描电子显微术</a:t>
            </a:r>
            <a:endParaRPr lang="en-US" altLang="zh-CN" sz="2800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     </a:t>
            </a:r>
            <a:r>
              <a:rPr lang="zh-CN" altLang="en-US" sz="2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（</a:t>
            </a:r>
            <a:r>
              <a:rPr lang="en-US" altLang="zh-CN" sz="2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SEM</a:t>
            </a:r>
            <a:r>
              <a:rPr lang="zh-CN" altLang="en-US" sz="2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）</a:t>
            </a:r>
            <a:endParaRPr lang="en-US" altLang="zh-CN" sz="28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43012" name="文本框 4"/>
          <p:cNvSpPr txBox="1">
            <a:spLocks noChangeArrowheads="1"/>
          </p:cNvSpPr>
          <p:nvPr/>
        </p:nvSpPr>
        <p:spPr bwMode="auto">
          <a:xfrm>
            <a:off x="4284663" y="5300663"/>
            <a:ext cx="48434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1C1C1C"/>
                </a:solidFill>
                <a:latin typeface="微软雅黑" panose="020B0503020204020204" pitchFamily="34" charset="-122"/>
              </a:rPr>
              <a:t>铂（</a:t>
            </a:r>
            <a:r>
              <a:rPr lang="en-US" altLang="zh-CN" sz="1800">
                <a:solidFill>
                  <a:srgbClr val="1C1C1C"/>
                </a:solidFill>
                <a:latin typeface="微软雅黑" panose="020B0503020204020204" pitchFamily="34" charset="-122"/>
              </a:rPr>
              <a:t>Pt</a:t>
            </a:r>
            <a:r>
              <a:rPr lang="zh-CN" altLang="en-US" sz="1800">
                <a:solidFill>
                  <a:srgbClr val="1C1C1C"/>
                </a:solidFill>
                <a:latin typeface="微软雅黑" panose="020B0503020204020204" pitchFamily="34" charset="-122"/>
              </a:rPr>
              <a:t>）金属晶体（</a:t>
            </a:r>
            <a:r>
              <a:rPr lang="en-US" altLang="zh-CN" sz="1800">
                <a:solidFill>
                  <a:srgbClr val="1C1C1C"/>
                </a:solidFill>
                <a:latin typeface="微软雅黑" panose="020B0503020204020204" pitchFamily="34" charset="-122"/>
              </a:rPr>
              <a:t>111</a:t>
            </a:r>
            <a:r>
              <a:rPr lang="zh-CN" altLang="en-US" sz="1800">
                <a:solidFill>
                  <a:srgbClr val="1C1C1C"/>
                </a:solidFill>
                <a:latin typeface="微软雅黑" panose="020B0503020204020204" pitchFamily="34" charset="-122"/>
              </a:rPr>
              <a:t>）面原子的</a:t>
            </a:r>
            <a:r>
              <a:rPr lang="en-US" altLang="zh-CN" sz="1800">
                <a:solidFill>
                  <a:srgbClr val="1C1C1C"/>
                </a:solidFill>
                <a:latin typeface="微软雅黑" panose="020B0503020204020204" pitchFamily="34" charset="-122"/>
              </a:rPr>
              <a:t>STM</a:t>
            </a:r>
            <a:r>
              <a:rPr lang="zh-CN" altLang="en-US" sz="1800">
                <a:solidFill>
                  <a:srgbClr val="1C1C1C"/>
                </a:solidFill>
                <a:latin typeface="微软雅黑" panose="020B0503020204020204" pitchFamily="34" charset="-122"/>
              </a:rPr>
              <a:t>照片</a:t>
            </a:r>
            <a:endParaRPr lang="en-US" altLang="zh-CN" sz="1800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1C1C1C"/>
                </a:solidFill>
                <a:latin typeface="微软雅黑" panose="020B0503020204020204" pitchFamily="34" charset="-122"/>
              </a:rPr>
              <a:t>最近邻间距</a:t>
            </a:r>
            <a:r>
              <a:rPr lang="en-US" altLang="zh-CN" sz="1800">
                <a:solidFill>
                  <a:srgbClr val="1C1C1C"/>
                </a:solidFill>
                <a:latin typeface="微软雅黑" panose="020B0503020204020204" pitchFamily="34" charset="-122"/>
              </a:rPr>
              <a:t>2.78          </a:t>
            </a:r>
            <a:r>
              <a:rPr lang="zh-CN" altLang="en-US" sz="1800">
                <a:solidFill>
                  <a:srgbClr val="1C1C1C"/>
                </a:solidFill>
                <a:latin typeface="微软雅黑" panose="020B0503020204020204" pitchFamily="34" charset="-122"/>
              </a:rPr>
              <a:t>见</a:t>
            </a:r>
            <a:r>
              <a:rPr lang="en-US" altLang="zh-CN" sz="1800">
                <a:solidFill>
                  <a:srgbClr val="1C1C1C"/>
                </a:solidFill>
                <a:latin typeface="微软雅黑" panose="020B0503020204020204" pitchFamily="34" charset="-122"/>
              </a:rPr>
              <a:t>kittel</a:t>
            </a:r>
            <a:r>
              <a:rPr lang="zh-CN" altLang="en-US" sz="1800">
                <a:solidFill>
                  <a:srgbClr val="1C1C1C"/>
                </a:solidFill>
                <a:latin typeface="微软雅黑" panose="020B0503020204020204" pitchFamily="34" charset="-122"/>
              </a:rPr>
              <a:t>书</a:t>
            </a:r>
            <a:r>
              <a:rPr lang="en-US" altLang="zh-CN" sz="1800">
                <a:solidFill>
                  <a:srgbClr val="1C1C1C"/>
                </a:solidFill>
                <a:latin typeface="微软雅黑" panose="020B0503020204020204" pitchFamily="34" charset="-122"/>
              </a:rPr>
              <a:t>P14</a:t>
            </a:r>
            <a:r>
              <a:rPr lang="zh-CN" altLang="en-US" sz="1800">
                <a:solidFill>
                  <a:srgbClr val="1C1C1C"/>
                </a:solidFill>
                <a:latin typeface="微软雅黑" panose="020B0503020204020204" pitchFamily="34" charset="-122"/>
              </a:rPr>
              <a:t>图</a:t>
            </a:r>
            <a:r>
              <a:rPr lang="en-US" altLang="zh-CN" sz="1800">
                <a:solidFill>
                  <a:srgbClr val="1C1C1C"/>
                </a:solidFill>
                <a:latin typeface="微软雅黑" panose="020B0503020204020204" pitchFamily="34" charset="-122"/>
              </a:rPr>
              <a:t>25</a:t>
            </a:r>
            <a:endParaRPr lang="zh-CN" altLang="en-US" sz="1800">
              <a:solidFill>
                <a:srgbClr val="1C1C1C"/>
              </a:solidFill>
              <a:latin typeface="微软雅黑" panose="020B0503020204020204" pitchFamily="34" charset="-122"/>
            </a:endParaRPr>
          </a:p>
        </p:txBody>
      </p:sp>
      <p:graphicFrame>
        <p:nvGraphicFramePr>
          <p:cNvPr id="43013" name="对象 7"/>
          <p:cNvGraphicFramePr>
            <a:graphicFrameLocks noChangeAspect="1"/>
          </p:cNvGraphicFramePr>
          <p:nvPr/>
        </p:nvGraphicFramePr>
        <p:xfrm>
          <a:off x="6011863" y="5516563"/>
          <a:ext cx="2032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0" name="公式" r:id="rId4" imgW="203024" imgH="355292" progId="Equation.3">
                  <p:embed/>
                </p:oleObj>
              </mc:Choice>
              <mc:Fallback>
                <p:oleObj name="公式" r:id="rId4" imgW="203024" imgH="355292" progId="Equation.3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5516563"/>
                        <a:ext cx="2032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文本框 2"/>
          <p:cNvSpPr txBox="1">
            <a:spLocks noChangeArrowheads="1"/>
          </p:cNvSpPr>
          <p:nvPr/>
        </p:nvSpPr>
        <p:spPr bwMode="auto">
          <a:xfrm>
            <a:off x="179388" y="1052513"/>
            <a:ext cx="87503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       扫描隧道显微镜（</a:t>
            </a:r>
            <a:r>
              <a:rPr lang="en-US" altLang="zh-CN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STM</a:t>
            </a:r>
            <a:r>
              <a:rPr lang="zh-CN" altLang="en-US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）出现于</a:t>
            </a:r>
            <a:r>
              <a:rPr lang="en-US" altLang="zh-CN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1982</a:t>
            </a:r>
            <a:r>
              <a:rPr lang="zh-CN" altLang="en-US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年，其操作依赖于量子力学隧道效应，按照量子力学对方势垒穿透的讨论，若势垒高度为</a:t>
            </a:r>
            <a:r>
              <a:rPr lang="en-US" altLang="zh-CN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U</a:t>
            </a:r>
            <a:r>
              <a:rPr lang="zh-CN" altLang="en-US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，厚度为</a:t>
            </a:r>
            <a:r>
              <a:rPr lang="en-US" altLang="zh-CN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d ,</a:t>
            </a:r>
            <a:r>
              <a:rPr lang="zh-CN" altLang="en-US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则两点极间附加偏压</a:t>
            </a:r>
            <a:r>
              <a:rPr lang="en-US" altLang="zh-CN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V</a:t>
            </a:r>
            <a:r>
              <a:rPr lang="zh-CN" altLang="en-US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时，隧穿电流密度为：</a:t>
            </a:r>
          </a:p>
        </p:txBody>
      </p:sp>
      <p:graphicFrame>
        <p:nvGraphicFramePr>
          <p:cNvPr id="44035" name="对象 4"/>
          <p:cNvGraphicFramePr>
            <a:graphicFrameLocks noChangeAspect="1"/>
          </p:cNvGraphicFramePr>
          <p:nvPr/>
        </p:nvGraphicFramePr>
        <p:xfrm>
          <a:off x="2268538" y="3184525"/>
          <a:ext cx="49276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7" name="公式" r:id="rId3" imgW="4927600" imgH="965200" progId="Equation.3">
                  <p:embed/>
                </p:oleObj>
              </mc:Choice>
              <mc:Fallback>
                <p:oleObj name="公式" r:id="rId3" imgW="4927600" imgH="9652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184525"/>
                        <a:ext cx="49276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0" name="文本框 5"/>
          <p:cNvSpPr txBox="1">
            <a:spLocks noChangeArrowheads="1"/>
          </p:cNvSpPr>
          <p:nvPr/>
        </p:nvSpPr>
        <p:spPr bwMode="auto">
          <a:xfrm>
            <a:off x="323850" y="4471988"/>
            <a:ext cx="860583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buFontTx/>
              <a:buNone/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zh-CN" altLang="en-US" dirty="0" smtClean="0"/>
              <a:t>        当</a:t>
            </a:r>
            <a:r>
              <a:rPr lang="en-US" altLang="zh-CN" dirty="0" smtClean="0"/>
              <a:t>U</a:t>
            </a:r>
            <a:r>
              <a:rPr lang="zh-CN" altLang="en-US" dirty="0" smtClean="0"/>
              <a:t>为</a:t>
            </a:r>
            <a:r>
              <a:rPr lang="en-US" altLang="zh-CN" dirty="0" smtClean="0"/>
              <a:t>4.5eV</a:t>
            </a:r>
            <a:r>
              <a:rPr lang="zh-CN" altLang="en-US" dirty="0" smtClean="0"/>
              <a:t>时，                   约为</a:t>
            </a:r>
            <a:r>
              <a:rPr lang="en-US" altLang="zh-CN" dirty="0" smtClean="0"/>
              <a:t>11          </a:t>
            </a:r>
            <a:r>
              <a:rPr lang="zh-CN" altLang="en-US" dirty="0" smtClean="0"/>
              <a:t>。这意味着电极间距变化</a:t>
            </a:r>
            <a:r>
              <a:rPr lang="en-US" altLang="zh-CN" dirty="0" smtClean="0"/>
              <a:t>0.1nm</a:t>
            </a:r>
            <a:r>
              <a:rPr lang="zh-CN" altLang="en-US" dirty="0" smtClean="0"/>
              <a:t>，将导致隧穿电流密度的大小改变几个数量级。隧穿电流对电极间距离非常灵敏是</a:t>
            </a:r>
            <a:r>
              <a:rPr lang="en-US" altLang="zh-CN" dirty="0" smtClean="0"/>
              <a:t>STM</a:t>
            </a:r>
            <a:r>
              <a:rPr lang="zh-CN" altLang="en-US" dirty="0" smtClean="0"/>
              <a:t>工作的基础。</a:t>
            </a:r>
          </a:p>
        </p:txBody>
      </p:sp>
      <p:graphicFrame>
        <p:nvGraphicFramePr>
          <p:cNvPr id="44037" name="对象 6"/>
          <p:cNvGraphicFramePr>
            <a:graphicFrameLocks noChangeAspect="1"/>
          </p:cNvGraphicFramePr>
          <p:nvPr/>
        </p:nvGraphicFramePr>
        <p:xfrm>
          <a:off x="3348038" y="4610100"/>
          <a:ext cx="1778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" name="公式" r:id="rId5" imgW="1778000" imgH="419100" progId="Equation.3">
                  <p:embed/>
                </p:oleObj>
              </mc:Choice>
              <mc:Fallback>
                <p:oleObj name="公式" r:id="rId5" imgW="1778000" imgH="419100" progId="Equation.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4610100"/>
                        <a:ext cx="17780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8" name="对象 7"/>
          <p:cNvGraphicFramePr>
            <a:graphicFrameLocks noChangeAspect="1"/>
          </p:cNvGraphicFramePr>
          <p:nvPr/>
        </p:nvGraphicFramePr>
        <p:xfrm>
          <a:off x="6215063" y="4610100"/>
          <a:ext cx="812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9" name="公式" r:id="rId7" imgW="812447" imgH="355446" progId="Equation.3">
                  <p:embed/>
                </p:oleObj>
              </mc:Choice>
              <mc:Fallback>
                <p:oleObj name="公式" r:id="rId7" imgW="812447" imgH="355446" progId="Equation.3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63" y="4610100"/>
                        <a:ext cx="8128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3"/>
          <p:cNvSpPr txBox="1">
            <a:spLocks noChangeArrowheads="1"/>
          </p:cNvSpPr>
          <p:nvPr/>
        </p:nvSpPr>
        <p:spPr bwMode="auto">
          <a:xfrm>
            <a:off x="2124075" y="1104900"/>
            <a:ext cx="4613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280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STM</a:t>
            </a:r>
            <a:r>
              <a:rPr lang="zh-CN" altLang="en-US" sz="28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的基本原理</a:t>
            </a:r>
            <a:r>
              <a:rPr lang="en-US" altLang="zh-CN" sz="28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—</a:t>
            </a:r>
            <a:r>
              <a:rPr lang="zh-CN" altLang="en-US" sz="28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量子隧穿</a:t>
            </a:r>
          </a:p>
        </p:txBody>
      </p:sp>
      <p:pic>
        <p:nvPicPr>
          <p:cNvPr id="4505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003425"/>
            <a:ext cx="36195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38325"/>
            <a:ext cx="33051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文本框 6"/>
          <p:cNvSpPr txBox="1">
            <a:spLocks noChangeArrowheads="1"/>
          </p:cNvSpPr>
          <p:nvPr/>
        </p:nvSpPr>
        <p:spPr bwMode="auto">
          <a:xfrm>
            <a:off x="468313" y="4667250"/>
            <a:ext cx="8135937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       能量低于势垒的粒子有一定的几率穿透势垒，即当两块导体之间所夹绝缘层的势垒宽度足够窄时，两导体之间加上一定的电压，则会有电流从一块导体穿过绝缘层流向另一块导体。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1052513"/>
            <a:ext cx="5238750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文本框 4"/>
          <p:cNvSpPr txBox="1">
            <a:spLocks noChangeArrowheads="1"/>
          </p:cNvSpPr>
          <p:nvPr/>
        </p:nvSpPr>
        <p:spPr bwMode="auto">
          <a:xfrm>
            <a:off x="598488" y="1052513"/>
            <a:ext cx="3181350" cy="567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       </a:t>
            </a: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隧道电流的大小强烈的依赖于针尖到样品表面之间的距离，因此如果通过信号的反馈控</a:t>
            </a:r>
            <a:endParaRPr lang="en-US" altLang="zh-CN" sz="2200" dirty="0" smtClean="0">
              <a:solidFill>
                <a:srgbClr val="1C1C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制间距以及保持隧道电流恒定，则探针将会随着样品表面的高低起伏。相应作高低起伏的运</a:t>
            </a:r>
            <a:endParaRPr lang="en-US" altLang="zh-CN" sz="2200" dirty="0" smtClean="0">
              <a:solidFill>
                <a:srgbClr val="1C1C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动，此时，探针在垂直方向上的高低变化就反映了样品表面起伏。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628775"/>
            <a:ext cx="6842125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kanj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12875"/>
            <a:ext cx="2586038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 descr="com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412875"/>
            <a:ext cx="2543175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4" descr="ib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578350"/>
            <a:ext cx="2411413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358775" y="5014913"/>
            <a:ext cx="2017713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Ironon Copper(111)</a:t>
            </a:r>
            <a:endParaRPr kumimoji="1" lang="en-US" altLang="zh-CN" sz="2400" i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zh-CN" sz="2400" i="1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6019800" y="4745038"/>
            <a:ext cx="2411413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CarbonMonoxideonPlatinum(111)</a:t>
            </a: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358775" y="6076950"/>
            <a:ext cx="204946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Xenonon Nickel(110)</a:t>
            </a: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5567363" y="5427663"/>
            <a:ext cx="3576637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D.M.Eigler, E.K.Schweizer. </a:t>
            </a:r>
            <a:r>
              <a:rPr kumimoji="1" lang="en-US" altLang="zh-CN" sz="1800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Positioning single atoms with a scanning tunneling microscope. </a:t>
            </a:r>
            <a:r>
              <a:rPr kumimoji="1" lang="en-US" altLang="zh-CN" sz="1800" b="0" i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Nature 344, 524-526 (1990).</a:t>
            </a:r>
            <a:endParaRPr kumimoji="1" lang="en-US" altLang="zh-CN" sz="1800" b="0">
              <a:solidFill>
                <a:srgbClr val="0099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7" name="AutoShape 9"/>
          <p:cNvSpPr>
            <a:spLocks noChangeArrowheads="1"/>
          </p:cNvSpPr>
          <p:nvPr/>
        </p:nvSpPr>
        <p:spPr bwMode="auto">
          <a:xfrm>
            <a:off x="2700338" y="6129338"/>
            <a:ext cx="239712" cy="179387"/>
          </a:xfrm>
          <a:prstGeom prst="rightArrow">
            <a:avLst>
              <a:gd name="adj1" fmla="val 50000"/>
              <a:gd name="adj2" fmla="val 33407"/>
            </a:avLst>
          </a:prstGeom>
          <a:solidFill>
            <a:srgbClr val="0000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8" name="AutoShape 10"/>
          <p:cNvSpPr>
            <a:spLocks noChangeArrowheads="1"/>
          </p:cNvSpPr>
          <p:nvPr/>
        </p:nvSpPr>
        <p:spPr bwMode="auto">
          <a:xfrm>
            <a:off x="1547813" y="4700588"/>
            <a:ext cx="179387" cy="241300"/>
          </a:xfrm>
          <a:prstGeom prst="upArrow">
            <a:avLst>
              <a:gd name="adj1" fmla="val 50000"/>
              <a:gd name="adj2" fmla="val 33628"/>
            </a:avLst>
          </a:prstGeom>
          <a:solidFill>
            <a:srgbClr val="0000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9" name="AutoShape 11"/>
          <p:cNvSpPr>
            <a:spLocks noChangeArrowheads="1"/>
          </p:cNvSpPr>
          <p:nvPr/>
        </p:nvSpPr>
        <p:spPr bwMode="auto">
          <a:xfrm rot="-5400000">
            <a:off x="8203407" y="4236244"/>
            <a:ext cx="514350" cy="319087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2872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4774" y="0"/>
                </a:moveTo>
                <a:lnTo>
                  <a:pt x="7947" y="7200"/>
                </a:lnTo>
                <a:lnTo>
                  <a:pt x="11033" y="7200"/>
                </a:lnTo>
                <a:lnTo>
                  <a:pt x="11033" y="12872"/>
                </a:lnTo>
                <a:lnTo>
                  <a:pt x="0" y="12872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lnTo>
                  <a:pt x="14774" y="0"/>
                </a:lnTo>
                <a:close/>
              </a:path>
            </a:pathLst>
          </a:custGeom>
          <a:solidFill>
            <a:srgbClr val="0000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322263" y="1844675"/>
            <a:ext cx="8497887" cy="419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晶体对入射波的衍射，取决于晶体的结构和入射光的波长；</a:t>
            </a:r>
            <a:endParaRPr lang="en-US" altLang="zh-CN" sz="2400" dirty="0">
              <a:solidFill>
                <a:srgbClr val="1C1C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 hangingPunct="1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晶体中的原子间距约为</a:t>
            </a:r>
            <a:r>
              <a:rPr lang="en-US" altLang="zh-CN" sz="2400" dirty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1×10</a:t>
            </a:r>
            <a:r>
              <a:rPr lang="en-US" altLang="zh-CN" sz="2400" baseline="30000" dirty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-10</a:t>
            </a:r>
            <a:r>
              <a:rPr lang="en-US" altLang="zh-CN" sz="2400" dirty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dirty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，只要波长近于</a:t>
            </a:r>
            <a:r>
              <a:rPr lang="en-US" altLang="zh-CN" sz="2400" dirty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1×10</a:t>
            </a:r>
            <a:r>
              <a:rPr lang="en-US" altLang="zh-CN" sz="2400" baseline="30000" dirty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-10</a:t>
            </a:r>
            <a:r>
              <a:rPr lang="en-US" altLang="zh-CN" sz="2400" dirty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dirty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的入射波就能在晶体中产生衍射现象；</a:t>
            </a:r>
            <a:endParaRPr lang="en-US" altLang="zh-CN" sz="2400" dirty="0">
              <a:solidFill>
                <a:srgbClr val="1C1C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 hangingPunct="1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通过晶体衍射花样的分析，可确定晶体中原子（或离子）的排列情况；</a:t>
            </a:r>
            <a:endParaRPr lang="en-US" altLang="zh-CN" sz="2400" dirty="0">
              <a:solidFill>
                <a:srgbClr val="1C1C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1" hangingPunct="1">
              <a:lnSpc>
                <a:spcPct val="150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而可见光的波长为</a:t>
            </a:r>
            <a:r>
              <a:rPr lang="en-US" altLang="zh-CN" sz="2400" dirty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7.6~4.0×10</a:t>
            </a:r>
            <a:r>
              <a:rPr lang="en-US" altLang="zh-CN" sz="2400" baseline="30000" dirty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r>
              <a:rPr lang="en-US" altLang="zh-CN" sz="2400" dirty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m,</a:t>
            </a:r>
            <a:r>
              <a:rPr lang="zh-CN" altLang="en-US" sz="2400" dirty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是晶体中原子间距的</a:t>
            </a:r>
            <a:r>
              <a:rPr lang="en-US" altLang="zh-CN" sz="2400" dirty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400" dirty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倍，不能发生明显衍射。　　　　</a:t>
            </a:r>
            <a:r>
              <a:rPr lang="zh-CN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913" y="765175"/>
            <a:ext cx="8243887" cy="792163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思考：在晶体衍射中</a:t>
            </a:r>
            <a:r>
              <a:rPr lang="en-US" altLang="zh-CN" dirty="0"/>
              <a:t>,</a:t>
            </a:r>
            <a:r>
              <a:rPr lang="zh-CN" altLang="en-US" dirty="0"/>
              <a:t>为什么不能用可见光</a:t>
            </a:r>
            <a:r>
              <a:rPr lang="en-US" altLang="zh-CN" dirty="0"/>
              <a:t>?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stm corr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290512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7187" name="Text Box 3"/>
          <p:cNvSpPr txBox="1">
            <a:spLocks noChangeArrowheads="1"/>
          </p:cNvSpPr>
          <p:nvPr/>
        </p:nvSpPr>
        <p:spPr bwMode="auto">
          <a:xfrm>
            <a:off x="3771900" y="1196975"/>
            <a:ext cx="4681538" cy="234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公司用</a:t>
            </a: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STM</a:t>
            </a:r>
            <a:r>
              <a:rPr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的针尖一个一个地将</a:t>
            </a: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r>
              <a:rPr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个铁原子栽到一块铜表面上，形成一个圆圈。圈内的圆形波纹是铜表面运动的电子的波动图景，它的大小及图形与量子力学的预言吻合得非常好．</a:t>
            </a:r>
          </a:p>
        </p:txBody>
      </p:sp>
      <p:pic>
        <p:nvPicPr>
          <p:cNvPr id="49156" name="Picture 4" descr="stm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3860800"/>
            <a:ext cx="2790825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5" descr="quantum corr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3913188"/>
            <a:ext cx="3240087" cy="219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88" y="5876925"/>
            <a:ext cx="9088437" cy="679450"/>
          </a:xfrm>
        </p:spPr>
        <p:txBody>
          <a:bodyPr/>
          <a:lstStyle/>
          <a:p>
            <a:pPr>
              <a:defRPr/>
            </a:pPr>
            <a:r>
              <a:rPr lang="en-US" altLang="zh-CN" sz="4000" dirty="0"/>
              <a:t>http://oelab.nenu.edu.cn/</a:t>
            </a:r>
            <a:endParaRPr lang="zh-CN" altLang="en-US" sz="4000" dirty="0"/>
          </a:p>
        </p:txBody>
      </p:sp>
      <p:pic>
        <p:nvPicPr>
          <p:cNvPr id="51203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"/>
          <a:stretch>
            <a:fillRect/>
          </a:stretch>
        </p:blipFill>
        <p:spPr>
          <a:xfrm>
            <a:off x="-4763" y="2924175"/>
            <a:ext cx="9107488" cy="2520950"/>
          </a:xfrm>
        </p:spPr>
      </p:pic>
      <p:pic>
        <p:nvPicPr>
          <p:cNvPr id="51204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692150"/>
            <a:ext cx="6732587" cy="219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13" y="714375"/>
            <a:ext cx="2174875" cy="2176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39750" y="1082675"/>
            <a:ext cx="7772400" cy="690563"/>
          </a:xfrm>
          <a:prstGeom prst="rect">
            <a:avLst/>
          </a:prstGeom>
          <a:noFill/>
        </p:spPr>
        <p:txBody>
          <a:bodyPr/>
          <a:lstStyle>
            <a:lvl1pPr marL="228600" indent="-228600" algn="l" rtl="0" fontAlgn="base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0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6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4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itchFamily="2" charset="2"/>
              <a:buNone/>
              <a:defRPr/>
            </a:pPr>
            <a:r>
              <a:rPr kumimoji="1"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我们学校的透射电镜</a:t>
            </a:r>
          </a:p>
        </p:txBody>
      </p:sp>
      <p:grpSp>
        <p:nvGrpSpPr>
          <p:cNvPr id="52227" name="Group 3"/>
          <p:cNvGrpSpPr>
            <a:grpSpLocks/>
          </p:cNvGrpSpPr>
          <p:nvPr/>
        </p:nvGrpSpPr>
        <p:grpSpPr bwMode="auto">
          <a:xfrm>
            <a:off x="107950" y="2911475"/>
            <a:ext cx="4267200" cy="2447925"/>
            <a:chOff x="288" y="2688"/>
            <a:chExt cx="2688" cy="1087"/>
          </a:xfrm>
        </p:grpSpPr>
        <p:grpSp>
          <p:nvGrpSpPr>
            <p:cNvPr id="52229" name="Group 4"/>
            <p:cNvGrpSpPr>
              <a:grpSpLocks/>
            </p:cNvGrpSpPr>
            <p:nvPr/>
          </p:nvGrpSpPr>
          <p:grpSpPr bwMode="auto">
            <a:xfrm>
              <a:off x="288" y="2688"/>
              <a:ext cx="2384" cy="258"/>
              <a:chOff x="-3" y="-3"/>
              <a:chExt cx="5248" cy="258"/>
            </a:xfrm>
          </p:grpSpPr>
          <p:grpSp>
            <p:nvGrpSpPr>
              <p:cNvPr id="52236" name="Group 5"/>
              <p:cNvGrpSpPr>
                <a:grpSpLocks/>
              </p:cNvGrpSpPr>
              <p:nvPr/>
            </p:nvGrpSpPr>
            <p:grpSpPr bwMode="auto">
              <a:xfrm>
                <a:off x="-1" y="0"/>
                <a:ext cx="5244" cy="252"/>
                <a:chOff x="-1" y="0"/>
                <a:chExt cx="5244" cy="252"/>
              </a:xfrm>
            </p:grpSpPr>
            <p:grpSp>
              <p:nvGrpSpPr>
                <p:cNvPr id="52238" name="Group 6"/>
                <p:cNvGrpSpPr>
                  <a:grpSpLocks/>
                </p:cNvGrpSpPr>
                <p:nvPr/>
              </p:nvGrpSpPr>
              <p:grpSpPr bwMode="auto">
                <a:xfrm>
                  <a:off x="-1" y="0"/>
                  <a:ext cx="5244" cy="232"/>
                  <a:chOff x="-1" y="252"/>
                  <a:chExt cx="5244" cy="232"/>
                </a:xfrm>
              </p:grpSpPr>
              <p:sp>
                <p:nvSpPr>
                  <p:cNvPr id="48144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-1" y="252"/>
                    <a:ext cx="5244" cy="2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2600" b="1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微软雅黑" panose="020B0503020204020204" pitchFamily="34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  <a:defRPr/>
                    </a:pPr>
                    <a:endParaRPr lang="zh-CN" altLang="en-US" sz="2800" smtClean="0">
                      <a:solidFill>
                        <a:srgbClr val="1C1C1C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8145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-1" y="252"/>
                    <a:ext cx="5244" cy="20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2600" b="1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微软雅黑" panose="020B0503020204020204" pitchFamily="34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  <a:defRPr/>
                    </a:pPr>
                    <a:r>
                      <a:rPr kumimoji="1" lang="en-US" altLang="zh-CN" sz="2400" smtClean="0">
                        <a:solidFill>
                          <a:srgbClr val="1C1C1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pitchFamily="34" charset="-122"/>
                        <a:ea typeface=""/>
                      </a:rPr>
                      <a:t>JEM-2010</a:t>
                    </a:r>
                    <a:r>
                      <a:rPr kumimoji="1" lang="zh-CN" altLang="en-US" sz="2400" smtClean="0">
                        <a:solidFill>
                          <a:srgbClr val="1C1C1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软雅黑" panose="020B0503020204020204" pitchFamily="34" charset="-122"/>
                        <a:ea typeface=""/>
                      </a:rPr>
                      <a:t>透射电镜</a:t>
                    </a:r>
                  </a:p>
                </p:txBody>
              </p:sp>
            </p:grpSp>
            <p:sp>
              <p:nvSpPr>
                <p:cNvPr id="48143" name="Rectangle 9"/>
                <p:cNvSpPr>
                  <a:spLocks noChangeArrowheads="1"/>
                </p:cNvSpPr>
                <p:nvPr/>
              </p:nvSpPr>
              <p:spPr bwMode="auto">
                <a:xfrm>
                  <a:off x="-1" y="0"/>
                  <a:ext cx="5244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7">
                      <a:solidFill>
                        <a:srgbClr val="A0A0A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zh-CN" altLang="en-US" sz="2800" smtClean="0">
                    <a:solidFill>
                      <a:srgbClr val="1C1C1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8141" name="Rectangle 10"/>
              <p:cNvSpPr>
                <a:spLocks noChangeArrowheads="1"/>
              </p:cNvSpPr>
              <p:nvPr/>
            </p:nvSpPr>
            <p:spPr bwMode="auto">
              <a:xfrm>
                <a:off x="-3" y="-3"/>
                <a:ext cx="5248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1112">
                    <a:solidFill>
                      <a:srgbClr val="A0A0A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6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800" smtClean="0">
                  <a:solidFill>
                    <a:srgbClr val="1C1C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52230" name="Group 11"/>
            <p:cNvGrpSpPr>
              <a:grpSpLocks/>
            </p:cNvGrpSpPr>
            <p:nvPr/>
          </p:nvGrpSpPr>
          <p:grpSpPr bwMode="auto">
            <a:xfrm>
              <a:off x="768" y="3072"/>
              <a:ext cx="1328" cy="703"/>
              <a:chOff x="-3" y="-3"/>
              <a:chExt cx="5248" cy="352"/>
            </a:xfrm>
          </p:grpSpPr>
          <p:grpSp>
            <p:nvGrpSpPr>
              <p:cNvPr id="52232" name="Group 12"/>
              <p:cNvGrpSpPr>
                <a:grpSpLocks/>
              </p:cNvGrpSpPr>
              <p:nvPr/>
            </p:nvGrpSpPr>
            <p:grpSpPr bwMode="auto">
              <a:xfrm>
                <a:off x="0" y="0"/>
                <a:ext cx="5242" cy="346"/>
                <a:chOff x="0" y="0"/>
                <a:chExt cx="5242" cy="346"/>
              </a:xfrm>
            </p:grpSpPr>
            <p:sp>
              <p:nvSpPr>
                <p:cNvPr id="48138" name="Rectangle 13"/>
                <p:cNvSpPr>
                  <a:spLocks noChangeArrowheads="1"/>
                </p:cNvSpPr>
                <p:nvPr/>
              </p:nvSpPr>
              <p:spPr bwMode="auto">
                <a:xfrm>
                  <a:off x="1" y="0"/>
                  <a:ext cx="5240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r>
                    <a:rPr kumimoji="1" lang="zh-CN" altLang="en-US" sz="2000" smtClean="0">
                      <a:solidFill>
                        <a:srgbClr val="1C1C1C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微软雅黑" panose="020B0503020204020204" pitchFamily="34" charset="-122"/>
                      <a:ea typeface=""/>
                    </a:rPr>
                    <a:t>加速电压</a:t>
                  </a:r>
                  <a:r>
                    <a:rPr kumimoji="1" lang="en-US" altLang="zh-CN" sz="2000" smtClean="0">
                      <a:solidFill>
                        <a:srgbClr val="1C1C1C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微软雅黑" panose="020B0503020204020204" pitchFamily="34" charset="-122"/>
                      <a:ea typeface=""/>
                    </a:rPr>
                    <a:t>200KV</a:t>
                  </a:r>
                  <a:br>
                    <a:rPr kumimoji="1" lang="en-US" altLang="zh-CN" sz="2000" smtClean="0">
                      <a:solidFill>
                        <a:srgbClr val="1C1C1C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微软雅黑" panose="020B0503020204020204" pitchFamily="34" charset="-122"/>
                      <a:ea typeface=""/>
                    </a:rPr>
                  </a:br>
                  <a:r>
                    <a:rPr kumimoji="1" lang="en-US" altLang="zh-CN" sz="2000" smtClean="0">
                      <a:solidFill>
                        <a:srgbClr val="1C1C1C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微软雅黑" panose="020B0503020204020204" pitchFamily="34" charset="-122"/>
                      <a:ea typeface=""/>
                    </a:rPr>
                    <a:t>LaB6</a:t>
                  </a:r>
                  <a:r>
                    <a:rPr kumimoji="1" lang="zh-CN" altLang="en-US" sz="2000" smtClean="0">
                      <a:solidFill>
                        <a:srgbClr val="1C1C1C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微软雅黑" panose="020B0503020204020204" pitchFamily="34" charset="-122"/>
                      <a:ea typeface=""/>
                    </a:rPr>
                    <a:t>灯丝</a:t>
                  </a:r>
                  <a:br>
                    <a:rPr kumimoji="1" lang="zh-CN" altLang="en-US" sz="2000" smtClean="0">
                      <a:solidFill>
                        <a:srgbClr val="1C1C1C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微软雅黑" panose="020B0503020204020204" pitchFamily="34" charset="-122"/>
                      <a:ea typeface=""/>
                    </a:rPr>
                  </a:br>
                  <a:r>
                    <a:rPr kumimoji="1" lang="zh-CN" altLang="en-US" sz="2000" smtClean="0">
                      <a:solidFill>
                        <a:srgbClr val="1C1C1C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微软雅黑" panose="020B0503020204020204" pitchFamily="34" charset="-122"/>
                      <a:ea typeface=""/>
                    </a:rPr>
                    <a:t>点分辨率</a:t>
                  </a:r>
                  <a:r>
                    <a:rPr kumimoji="1" lang="en-US" altLang="zh-CN" sz="2000" smtClean="0">
                      <a:solidFill>
                        <a:srgbClr val="1C1C1C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微软雅黑" panose="020B0503020204020204" pitchFamily="34" charset="-122"/>
                      <a:ea typeface=""/>
                    </a:rPr>
                    <a:t>1.94Å</a:t>
                  </a:r>
                </a:p>
              </p:txBody>
            </p:sp>
            <p:sp>
              <p:nvSpPr>
                <p:cNvPr id="48139" name="Rectangle 14"/>
                <p:cNvSpPr>
                  <a:spLocks noChangeArrowheads="1"/>
                </p:cNvSpPr>
                <p:nvPr/>
              </p:nvSpPr>
              <p:spPr bwMode="auto">
                <a:xfrm>
                  <a:off x="1" y="0"/>
                  <a:ext cx="5240" cy="34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7">
                      <a:solidFill>
                        <a:srgbClr val="A0A0A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600" b="1">
                      <a:solidFill>
                        <a:schemeClr val="tx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  <a:defRPr/>
                  </a:pPr>
                  <a:endParaRPr lang="zh-CN" altLang="en-US" sz="2800" smtClean="0">
                    <a:solidFill>
                      <a:srgbClr val="1C1C1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8137" name="Rectangle 15"/>
              <p:cNvSpPr>
                <a:spLocks noChangeArrowheads="1"/>
              </p:cNvSpPr>
              <p:nvPr/>
            </p:nvSpPr>
            <p:spPr bwMode="auto">
              <a:xfrm>
                <a:off x="-3" y="-3"/>
                <a:ext cx="5248" cy="3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1112">
                    <a:solidFill>
                      <a:srgbClr val="A0A0A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6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2800" smtClean="0">
                  <a:solidFill>
                    <a:srgbClr val="1C1C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48135" name="AutoShape 16"/>
            <p:cNvSpPr>
              <a:spLocks noChangeArrowheads="1"/>
            </p:cNvSpPr>
            <p:nvPr/>
          </p:nvSpPr>
          <p:spPr bwMode="auto">
            <a:xfrm>
              <a:off x="2352" y="3120"/>
              <a:ext cx="624" cy="240"/>
            </a:xfrm>
            <a:prstGeom prst="rightArrow">
              <a:avLst>
                <a:gd name="adj1" fmla="val 50000"/>
                <a:gd name="adj2" fmla="val 6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280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endParaRPr>
            </a:p>
          </p:txBody>
        </p:sp>
      </p:grpSp>
      <p:pic>
        <p:nvPicPr>
          <p:cNvPr id="52228" name="Picture 17" descr="jeol-20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33600"/>
            <a:ext cx="4211638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6275" y="711200"/>
            <a:ext cx="7772400" cy="8572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3200" dirty="0">
                <a:solidFill>
                  <a:srgbClr val="800000"/>
                </a:solidFill>
              </a:rPr>
              <a:t>布拉格</a:t>
            </a:r>
            <a:r>
              <a:rPr lang="zh-CN" altLang="en-US" sz="3200" dirty="0" smtClean="0">
                <a:solidFill>
                  <a:srgbClr val="800000"/>
                </a:solidFill>
              </a:rPr>
              <a:t>反射</a:t>
            </a:r>
            <a:endParaRPr lang="zh-CN" altLang="en-US" dirty="0"/>
          </a:p>
        </p:txBody>
      </p:sp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560388" y="1700213"/>
            <a:ext cx="8188325" cy="1824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algn="just" eaLnBrk="1" fontAlgn="auto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altLang="zh-CN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1913</a:t>
            </a:r>
            <a:r>
              <a:rPr lang="zh-CN" alt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年布喇格就</a:t>
            </a:r>
            <a:r>
              <a:rPr lang="en-US" altLang="zh-CN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射线通过晶体所发生的衍射现象提出一个简单的解释，他假定晶体可以分为许多不同取向的晶面族，各晶面对入射的</a:t>
            </a:r>
            <a:r>
              <a:rPr lang="en-US" altLang="zh-CN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射线作镜面反射，当来自平行晶面的反射发生相长干涉时便产生一个加强的反射束。</a:t>
            </a:r>
          </a:p>
        </p:txBody>
      </p:sp>
      <p:grpSp>
        <p:nvGrpSpPr>
          <p:cNvPr id="10244" name="Group 2"/>
          <p:cNvGrpSpPr>
            <a:grpSpLocks/>
          </p:cNvGrpSpPr>
          <p:nvPr/>
        </p:nvGrpSpPr>
        <p:grpSpPr bwMode="auto">
          <a:xfrm>
            <a:off x="771525" y="4338638"/>
            <a:ext cx="4598988" cy="2309812"/>
            <a:chOff x="1016" y="976"/>
            <a:chExt cx="2256" cy="1136"/>
          </a:xfrm>
        </p:grpSpPr>
        <p:sp>
          <p:nvSpPr>
            <p:cNvPr id="35" name="Line 3"/>
            <p:cNvSpPr>
              <a:spLocks noChangeShapeType="1"/>
            </p:cNvSpPr>
            <p:nvPr/>
          </p:nvSpPr>
          <p:spPr bwMode="auto">
            <a:xfrm>
              <a:off x="1218" y="984"/>
              <a:ext cx="0" cy="1114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4"/>
            <p:cNvSpPr>
              <a:spLocks noChangeArrowheads="1"/>
            </p:cNvSpPr>
            <p:nvPr/>
          </p:nvSpPr>
          <p:spPr bwMode="auto">
            <a:xfrm>
              <a:off x="1168" y="976"/>
              <a:ext cx="224" cy="1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kumimoji="1" lang="en-US" altLang="zh-CN" sz="220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</a:t>
              </a:r>
              <a:endParaRPr kumimoji="1" lang="en-US" altLang="zh-CN" sz="100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5"/>
            <p:cNvSpPr>
              <a:spLocks noChangeArrowheads="1"/>
            </p:cNvSpPr>
            <p:nvPr/>
          </p:nvSpPr>
          <p:spPr bwMode="auto">
            <a:xfrm>
              <a:off x="1176" y="1202"/>
              <a:ext cx="185" cy="16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kumimoji="1" lang="en-US" altLang="zh-CN" sz="22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</a:t>
              </a:r>
              <a:endParaRPr kumimoji="1" lang="en-US" altLang="zh-CN" sz="1000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6"/>
            <p:cNvSpPr>
              <a:spLocks noChangeArrowheads="1"/>
            </p:cNvSpPr>
            <p:nvPr/>
          </p:nvSpPr>
          <p:spPr bwMode="auto">
            <a:xfrm>
              <a:off x="1176" y="1442"/>
              <a:ext cx="185" cy="18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kumimoji="1" lang="en-US" altLang="zh-CN" sz="220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</a:t>
              </a:r>
              <a:endParaRPr kumimoji="1" lang="en-US" altLang="zh-CN" sz="100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Rectangle 7"/>
            <p:cNvSpPr>
              <a:spLocks noChangeArrowheads="1"/>
            </p:cNvSpPr>
            <p:nvPr/>
          </p:nvSpPr>
          <p:spPr bwMode="auto">
            <a:xfrm>
              <a:off x="1176" y="1653"/>
              <a:ext cx="209" cy="18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kumimoji="1" lang="en-US" altLang="zh-CN" sz="220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</a:t>
              </a:r>
              <a:endParaRPr kumimoji="1" lang="en-US" altLang="zh-CN" sz="100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Rectangle 8"/>
            <p:cNvSpPr>
              <a:spLocks noChangeArrowheads="1"/>
            </p:cNvSpPr>
            <p:nvPr/>
          </p:nvSpPr>
          <p:spPr bwMode="auto">
            <a:xfrm>
              <a:off x="1176" y="1893"/>
              <a:ext cx="216" cy="21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kumimoji="1" lang="en-US" altLang="zh-CN" sz="220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</a:t>
              </a:r>
              <a:endParaRPr kumimoji="1" lang="en-US" altLang="zh-CN" sz="100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Line 9"/>
            <p:cNvSpPr>
              <a:spLocks noChangeShapeType="1"/>
            </p:cNvSpPr>
            <p:nvPr/>
          </p:nvSpPr>
          <p:spPr bwMode="auto">
            <a:xfrm>
              <a:off x="1584" y="984"/>
              <a:ext cx="0" cy="1114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10"/>
            <p:cNvSpPr>
              <a:spLocks noChangeArrowheads="1"/>
            </p:cNvSpPr>
            <p:nvPr/>
          </p:nvSpPr>
          <p:spPr bwMode="auto">
            <a:xfrm>
              <a:off x="1528" y="976"/>
              <a:ext cx="224" cy="1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kumimoji="1" lang="en-US" altLang="zh-CN" sz="22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</a:t>
              </a:r>
              <a:endParaRPr kumimoji="1" lang="en-US" altLang="zh-CN" sz="1000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Rectangle 11"/>
            <p:cNvSpPr>
              <a:spLocks noChangeArrowheads="1"/>
            </p:cNvSpPr>
            <p:nvPr/>
          </p:nvSpPr>
          <p:spPr bwMode="auto">
            <a:xfrm>
              <a:off x="1536" y="1202"/>
              <a:ext cx="184" cy="16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kumimoji="1" lang="en-US" altLang="zh-CN" sz="22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</a:t>
              </a:r>
              <a:endParaRPr kumimoji="1" lang="en-US" altLang="zh-CN" sz="1000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12"/>
            <p:cNvSpPr>
              <a:spLocks noChangeArrowheads="1"/>
            </p:cNvSpPr>
            <p:nvPr/>
          </p:nvSpPr>
          <p:spPr bwMode="auto">
            <a:xfrm>
              <a:off x="1536" y="1442"/>
              <a:ext cx="184" cy="18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kumimoji="1" lang="en-US" altLang="zh-CN" sz="22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</a:t>
              </a:r>
              <a:endParaRPr kumimoji="1" lang="en-US" altLang="zh-CN" sz="1000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13"/>
            <p:cNvSpPr>
              <a:spLocks noChangeArrowheads="1"/>
            </p:cNvSpPr>
            <p:nvPr/>
          </p:nvSpPr>
          <p:spPr bwMode="auto">
            <a:xfrm>
              <a:off x="1536" y="1653"/>
              <a:ext cx="208" cy="18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kumimoji="1" lang="en-US" altLang="zh-CN" sz="22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</a:t>
              </a:r>
              <a:endParaRPr kumimoji="1" lang="en-US" altLang="zh-CN" sz="1000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Rectangle 14"/>
            <p:cNvSpPr>
              <a:spLocks noChangeArrowheads="1"/>
            </p:cNvSpPr>
            <p:nvPr/>
          </p:nvSpPr>
          <p:spPr bwMode="auto">
            <a:xfrm>
              <a:off x="1536" y="1893"/>
              <a:ext cx="216" cy="21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kumimoji="1" lang="en-US" altLang="zh-CN" sz="220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</a:t>
              </a:r>
              <a:endParaRPr kumimoji="1" lang="en-US" altLang="zh-CN" sz="100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Line 15"/>
            <p:cNvSpPr>
              <a:spLocks noChangeShapeType="1"/>
            </p:cNvSpPr>
            <p:nvPr/>
          </p:nvSpPr>
          <p:spPr bwMode="auto">
            <a:xfrm>
              <a:off x="2320" y="984"/>
              <a:ext cx="0" cy="1114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Rectangle 16"/>
            <p:cNvSpPr>
              <a:spLocks noChangeArrowheads="1"/>
            </p:cNvSpPr>
            <p:nvPr/>
          </p:nvSpPr>
          <p:spPr bwMode="auto">
            <a:xfrm>
              <a:off x="2270" y="976"/>
              <a:ext cx="224" cy="19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kumimoji="1" lang="en-US" altLang="zh-CN" sz="220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</a:t>
              </a:r>
              <a:endParaRPr kumimoji="1" lang="en-US" altLang="zh-CN" sz="100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Rectangle 17"/>
            <p:cNvSpPr>
              <a:spLocks noChangeArrowheads="1"/>
            </p:cNvSpPr>
            <p:nvPr/>
          </p:nvSpPr>
          <p:spPr bwMode="auto">
            <a:xfrm>
              <a:off x="2272" y="1202"/>
              <a:ext cx="184" cy="16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kumimoji="1" lang="en-US" altLang="zh-CN" sz="220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</a:t>
              </a:r>
              <a:endParaRPr kumimoji="1" lang="en-US" altLang="zh-CN" sz="100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Rectangle 18"/>
            <p:cNvSpPr>
              <a:spLocks noChangeArrowheads="1"/>
            </p:cNvSpPr>
            <p:nvPr/>
          </p:nvSpPr>
          <p:spPr bwMode="auto">
            <a:xfrm>
              <a:off x="2272" y="1436"/>
              <a:ext cx="184" cy="18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kumimoji="1" lang="en-US" altLang="zh-CN" sz="22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</a:t>
              </a:r>
              <a:endParaRPr kumimoji="1" lang="en-US" altLang="zh-CN" sz="1000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Rectangle 19"/>
            <p:cNvSpPr>
              <a:spLocks noChangeArrowheads="1"/>
            </p:cNvSpPr>
            <p:nvPr/>
          </p:nvSpPr>
          <p:spPr bwMode="auto">
            <a:xfrm>
              <a:off x="2272" y="1653"/>
              <a:ext cx="208" cy="18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kumimoji="1" lang="en-US" altLang="zh-CN" sz="22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</a:t>
              </a:r>
              <a:endParaRPr kumimoji="1" lang="en-US" altLang="zh-CN" sz="1000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Rectangle 20"/>
            <p:cNvSpPr>
              <a:spLocks noChangeArrowheads="1"/>
            </p:cNvSpPr>
            <p:nvPr/>
          </p:nvSpPr>
          <p:spPr bwMode="auto">
            <a:xfrm>
              <a:off x="2272" y="1893"/>
              <a:ext cx="216" cy="21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kumimoji="1" lang="en-US" altLang="zh-CN" sz="22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</a:t>
              </a:r>
              <a:endParaRPr kumimoji="1" lang="en-US" altLang="zh-CN" sz="1000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Line 21"/>
            <p:cNvSpPr>
              <a:spLocks noChangeShapeType="1"/>
            </p:cNvSpPr>
            <p:nvPr/>
          </p:nvSpPr>
          <p:spPr bwMode="auto">
            <a:xfrm>
              <a:off x="2688" y="984"/>
              <a:ext cx="0" cy="1114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297" name="Group 22"/>
            <p:cNvGrpSpPr>
              <a:grpSpLocks/>
            </p:cNvGrpSpPr>
            <p:nvPr/>
          </p:nvGrpSpPr>
          <p:grpSpPr bwMode="auto">
            <a:xfrm>
              <a:off x="2632" y="976"/>
              <a:ext cx="224" cy="1136"/>
              <a:chOff x="0" y="0"/>
              <a:chExt cx="20000" cy="20000"/>
            </a:xfrm>
          </p:grpSpPr>
          <p:sp>
            <p:nvSpPr>
              <p:cNvPr id="74" name="Rectangle 23"/>
              <p:cNvSpPr>
                <a:spLocks noChangeArrowheads="1"/>
              </p:cNvSpPr>
              <p:nvPr/>
            </p:nvSpPr>
            <p:spPr bwMode="auto">
              <a:xfrm>
                <a:off x="-11" y="0"/>
                <a:ext cx="20025" cy="33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defRPr/>
                </a:pPr>
                <a:r>
                  <a:rPr kumimoji="1" lang="en-US" altLang="zh-CN" sz="2200" dirty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</a:t>
                </a:r>
                <a:endParaRPr kumimoji="1" lang="en-US" altLang="zh-CN" sz="10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Rectangle 24"/>
              <p:cNvSpPr>
                <a:spLocks noChangeArrowheads="1"/>
              </p:cNvSpPr>
              <p:nvPr/>
            </p:nvSpPr>
            <p:spPr bwMode="auto">
              <a:xfrm>
                <a:off x="684" y="3973"/>
                <a:ext cx="16479" cy="2859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defRPr/>
                </a:pPr>
                <a:r>
                  <a:rPr kumimoji="1" lang="en-US" altLang="zh-CN" sz="2200" dirty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</a:t>
                </a:r>
                <a:endParaRPr kumimoji="1" lang="en-US" altLang="zh-CN" sz="10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Rectangle 25"/>
              <p:cNvSpPr>
                <a:spLocks noChangeArrowheads="1"/>
              </p:cNvSpPr>
              <p:nvPr/>
            </p:nvSpPr>
            <p:spPr bwMode="auto">
              <a:xfrm>
                <a:off x="684" y="8192"/>
                <a:ext cx="16479" cy="323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defRPr/>
                </a:pPr>
                <a:r>
                  <a:rPr kumimoji="1" lang="en-US" altLang="zh-CN" sz="2200" dirty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</a:t>
                </a:r>
                <a:endParaRPr kumimoji="1" lang="en-US" altLang="zh-CN" sz="10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Rectangle 26"/>
              <p:cNvSpPr>
                <a:spLocks noChangeArrowheads="1"/>
              </p:cNvSpPr>
              <p:nvPr/>
            </p:nvSpPr>
            <p:spPr bwMode="auto">
              <a:xfrm>
                <a:off x="684" y="11918"/>
                <a:ext cx="18634" cy="324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defRPr/>
                </a:pPr>
                <a:r>
                  <a:rPr kumimoji="1" lang="en-US" altLang="zh-CN" sz="2200" dirty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</a:t>
                </a:r>
                <a:endParaRPr kumimoji="1" lang="en-US" altLang="zh-CN" sz="10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Rectangle 27"/>
              <p:cNvSpPr>
                <a:spLocks noChangeArrowheads="1"/>
              </p:cNvSpPr>
              <p:nvPr/>
            </p:nvSpPr>
            <p:spPr bwMode="auto">
              <a:xfrm>
                <a:off x="684" y="16137"/>
                <a:ext cx="19329" cy="3863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defRPr/>
                </a:pPr>
                <a:r>
                  <a:rPr kumimoji="1" lang="en-US" altLang="zh-CN" sz="2200" dirty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</a:t>
                </a:r>
                <a:endParaRPr kumimoji="1" lang="en-US" altLang="zh-CN" sz="10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5" name="Line 28"/>
            <p:cNvSpPr>
              <a:spLocks noChangeShapeType="1"/>
            </p:cNvSpPr>
            <p:nvPr/>
          </p:nvSpPr>
          <p:spPr bwMode="auto">
            <a:xfrm>
              <a:off x="3048" y="984"/>
              <a:ext cx="0" cy="1114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299" name="Group 29"/>
            <p:cNvGrpSpPr>
              <a:grpSpLocks/>
            </p:cNvGrpSpPr>
            <p:nvPr/>
          </p:nvGrpSpPr>
          <p:grpSpPr bwMode="auto">
            <a:xfrm>
              <a:off x="2992" y="976"/>
              <a:ext cx="224" cy="1136"/>
              <a:chOff x="0" y="0"/>
              <a:chExt cx="20000" cy="20000"/>
            </a:xfrm>
          </p:grpSpPr>
          <p:sp>
            <p:nvSpPr>
              <p:cNvPr id="69" name="Rectangle 30"/>
              <p:cNvSpPr>
                <a:spLocks noChangeArrowheads="1"/>
              </p:cNvSpPr>
              <p:nvPr/>
            </p:nvSpPr>
            <p:spPr bwMode="auto">
              <a:xfrm>
                <a:off x="-31" y="0"/>
                <a:ext cx="20025" cy="33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defRPr/>
                </a:pPr>
                <a:r>
                  <a:rPr kumimoji="1" lang="en-US" altLang="zh-CN" sz="2200" dirty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</a:t>
                </a:r>
                <a:endParaRPr kumimoji="1" lang="en-US" altLang="zh-CN" sz="10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Rectangle 31"/>
              <p:cNvSpPr>
                <a:spLocks noChangeArrowheads="1"/>
              </p:cNvSpPr>
              <p:nvPr/>
            </p:nvSpPr>
            <p:spPr bwMode="auto">
              <a:xfrm>
                <a:off x="664" y="3973"/>
                <a:ext cx="16479" cy="2859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defRPr/>
                </a:pPr>
                <a:r>
                  <a:rPr kumimoji="1" lang="en-US" altLang="zh-CN" sz="220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</a:t>
                </a:r>
                <a:endParaRPr kumimoji="1" lang="en-US" altLang="zh-CN" sz="100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Rectangle 32"/>
              <p:cNvSpPr>
                <a:spLocks noChangeArrowheads="1"/>
              </p:cNvSpPr>
              <p:nvPr/>
            </p:nvSpPr>
            <p:spPr bwMode="auto">
              <a:xfrm>
                <a:off x="664" y="8192"/>
                <a:ext cx="16479" cy="323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defRPr/>
                </a:pPr>
                <a:r>
                  <a:rPr kumimoji="1" lang="en-US" altLang="zh-CN" sz="2200" dirty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</a:t>
                </a:r>
                <a:endParaRPr kumimoji="1" lang="en-US" altLang="zh-CN" sz="10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Rectangle 33"/>
              <p:cNvSpPr>
                <a:spLocks noChangeArrowheads="1"/>
              </p:cNvSpPr>
              <p:nvPr/>
            </p:nvSpPr>
            <p:spPr bwMode="auto">
              <a:xfrm>
                <a:off x="664" y="11918"/>
                <a:ext cx="18634" cy="324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defRPr/>
                </a:pPr>
                <a:r>
                  <a:rPr kumimoji="1" lang="en-US" altLang="zh-CN" sz="2200" dirty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</a:t>
                </a:r>
                <a:endParaRPr kumimoji="1" lang="en-US" altLang="zh-CN" sz="10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Rectangle 34"/>
              <p:cNvSpPr>
                <a:spLocks noChangeArrowheads="1"/>
              </p:cNvSpPr>
              <p:nvPr/>
            </p:nvSpPr>
            <p:spPr bwMode="auto">
              <a:xfrm>
                <a:off x="664" y="16137"/>
                <a:ext cx="19329" cy="3863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defRPr/>
                </a:pPr>
                <a:r>
                  <a:rPr kumimoji="1" lang="en-US" altLang="zh-CN" sz="2200" dirty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</a:t>
                </a:r>
                <a:endParaRPr kumimoji="1" lang="en-US" altLang="zh-CN" sz="10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7" name="Line 35"/>
            <p:cNvSpPr>
              <a:spLocks noChangeShapeType="1"/>
            </p:cNvSpPr>
            <p:nvPr/>
          </p:nvSpPr>
          <p:spPr bwMode="auto">
            <a:xfrm>
              <a:off x="1032" y="1318"/>
              <a:ext cx="2240" cy="0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Line 36"/>
            <p:cNvSpPr>
              <a:spLocks noChangeShapeType="1"/>
            </p:cNvSpPr>
            <p:nvPr/>
          </p:nvSpPr>
          <p:spPr bwMode="auto">
            <a:xfrm>
              <a:off x="1952" y="984"/>
              <a:ext cx="0" cy="1113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302" name="Group 37"/>
            <p:cNvGrpSpPr>
              <a:grpSpLocks/>
            </p:cNvGrpSpPr>
            <p:nvPr/>
          </p:nvGrpSpPr>
          <p:grpSpPr bwMode="auto">
            <a:xfrm>
              <a:off x="1896" y="976"/>
              <a:ext cx="224" cy="1135"/>
              <a:chOff x="0" y="0"/>
              <a:chExt cx="20000" cy="20000"/>
            </a:xfrm>
          </p:grpSpPr>
          <p:sp>
            <p:nvSpPr>
              <p:cNvPr id="64" name="Rectangle 38"/>
              <p:cNvSpPr>
                <a:spLocks noChangeArrowheads="1"/>
              </p:cNvSpPr>
              <p:nvPr/>
            </p:nvSpPr>
            <p:spPr bwMode="auto">
              <a:xfrm>
                <a:off x="-2" y="0"/>
                <a:ext cx="20025" cy="335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defRPr/>
                </a:pPr>
                <a:r>
                  <a:rPr kumimoji="1" lang="en-US" altLang="zh-CN" sz="220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</a:t>
                </a:r>
                <a:endParaRPr kumimoji="1" lang="en-US" altLang="zh-CN" sz="100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Rectangle 39"/>
              <p:cNvSpPr>
                <a:spLocks noChangeArrowheads="1"/>
              </p:cNvSpPr>
              <p:nvPr/>
            </p:nvSpPr>
            <p:spPr bwMode="auto">
              <a:xfrm>
                <a:off x="693" y="3976"/>
                <a:ext cx="16479" cy="286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defRPr/>
                </a:pPr>
                <a:r>
                  <a:rPr kumimoji="1" lang="en-US" altLang="zh-CN" sz="220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</a:t>
                </a:r>
                <a:endParaRPr kumimoji="1" lang="en-US" altLang="zh-CN" sz="100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Rectangle 40"/>
              <p:cNvSpPr>
                <a:spLocks noChangeArrowheads="1"/>
              </p:cNvSpPr>
              <p:nvPr/>
            </p:nvSpPr>
            <p:spPr bwMode="auto">
              <a:xfrm>
                <a:off x="693" y="8200"/>
                <a:ext cx="16479" cy="3233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defRPr/>
                </a:pPr>
                <a:r>
                  <a:rPr kumimoji="1" lang="en-US" altLang="zh-CN" sz="220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</a:t>
                </a:r>
                <a:endParaRPr kumimoji="1" lang="en-US" altLang="zh-CN" sz="100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Rectangle 41"/>
              <p:cNvSpPr>
                <a:spLocks noChangeArrowheads="1"/>
              </p:cNvSpPr>
              <p:nvPr/>
            </p:nvSpPr>
            <p:spPr bwMode="auto">
              <a:xfrm>
                <a:off x="693" y="11928"/>
                <a:ext cx="18634" cy="3233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defRPr/>
                </a:pPr>
                <a:r>
                  <a:rPr kumimoji="1" lang="en-US" altLang="zh-CN" sz="220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</a:t>
                </a:r>
                <a:endParaRPr kumimoji="1" lang="en-US" altLang="zh-CN" sz="100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Rectangle 42"/>
              <p:cNvSpPr>
                <a:spLocks noChangeArrowheads="1"/>
              </p:cNvSpPr>
              <p:nvPr/>
            </p:nvSpPr>
            <p:spPr bwMode="auto">
              <a:xfrm>
                <a:off x="693" y="16152"/>
                <a:ext cx="19329" cy="385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defRPr/>
                </a:pPr>
                <a:r>
                  <a:rPr kumimoji="1" lang="en-US" altLang="zh-CN" sz="220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</a:t>
                </a:r>
                <a:endParaRPr kumimoji="1" lang="en-US" altLang="zh-CN" sz="100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0" name="Line 43"/>
            <p:cNvSpPr>
              <a:spLocks noChangeShapeType="1"/>
            </p:cNvSpPr>
            <p:nvPr/>
          </p:nvSpPr>
          <p:spPr bwMode="auto">
            <a:xfrm>
              <a:off x="1016" y="1095"/>
              <a:ext cx="2240" cy="0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Line 44"/>
            <p:cNvSpPr>
              <a:spLocks noChangeShapeType="1"/>
            </p:cNvSpPr>
            <p:nvPr/>
          </p:nvSpPr>
          <p:spPr bwMode="auto">
            <a:xfrm>
              <a:off x="1024" y="1556"/>
              <a:ext cx="2240" cy="0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Line 45"/>
            <p:cNvSpPr>
              <a:spLocks noChangeShapeType="1"/>
            </p:cNvSpPr>
            <p:nvPr/>
          </p:nvSpPr>
          <p:spPr bwMode="auto">
            <a:xfrm>
              <a:off x="1016" y="1770"/>
              <a:ext cx="2240" cy="0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Line 46"/>
            <p:cNvSpPr>
              <a:spLocks noChangeShapeType="1"/>
            </p:cNvSpPr>
            <p:nvPr/>
          </p:nvSpPr>
          <p:spPr bwMode="auto">
            <a:xfrm>
              <a:off x="1032" y="2006"/>
              <a:ext cx="2240" cy="0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45" name="Group 47"/>
          <p:cNvGrpSpPr>
            <a:grpSpLocks/>
          </p:cNvGrpSpPr>
          <p:nvPr/>
        </p:nvGrpSpPr>
        <p:grpSpPr bwMode="auto">
          <a:xfrm>
            <a:off x="657225" y="4562475"/>
            <a:ext cx="293688" cy="471488"/>
            <a:chOff x="960" y="1086"/>
            <a:chExt cx="144" cy="232"/>
          </a:xfrm>
        </p:grpSpPr>
        <p:sp>
          <p:nvSpPr>
            <p:cNvPr id="80" name="Line 48"/>
            <p:cNvSpPr>
              <a:spLocks noChangeShapeType="1"/>
            </p:cNvSpPr>
            <p:nvPr/>
          </p:nvSpPr>
          <p:spPr bwMode="auto">
            <a:xfrm>
              <a:off x="1104" y="1086"/>
              <a:ext cx="0" cy="23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  <a:headEnd type="triangl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Rectangle 49"/>
            <p:cNvSpPr>
              <a:spLocks noChangeArrowheads="1"/>
            </p:cNvSpPr>
            <p:nvPr/>
          </p:nvSpPr>
          <p:spPr bwMode="auto">
            <a:xfrm>
              <a:off x="960" y="1128"/>
              <a:ext cx="136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kumimoji="1" lang="en-US" altLang="zh-CN" sz="2000" i="1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kumimoji="1" lang="en-US" altLang="zh-CN" sz="1000" i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46" name="Group 50"/>
          <p:cNvGrpSpPr>
            <a:grpSpLocks/>
          </p:cNvGrpSpPr>
          <p:nvPr/>
        </p:nvGrpSpPr>
        <p:grpSpPr bwMode="auto">
          <a:xfrm>
            <a:off x="998538" y="3819525"/>
            <a:ext cx="1663700" cy="1189038"/>
            <a:chOff x="1128" y="96"/>
            <a:chExt cx="816" cy="585"/>
          </a:xfrm>
        </p:grpSpPr>
        <p:sp>
          <p:nvSpPr>
            <p:cNvPr id="83" name="Line 51"/>
            <p:cNvSpPr>
              <a:spLocks noChangeShapeType="1"/>
            </p:cNvSpPr>
            <p:nvPr/>
          </p:nvSpPr>
          <p:spPr bwMode="auto">
            <a:xfrm>
              <a:off x="1128" y="293"/>
              <a:ext cx="816" cy="388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Line 52"/>
            <p:cNvSpPr>
              <a:spLocks noChangeShapeType="1"/>
            </p:cNvSpPr>
            <p:nvPr/>
          </p:nvSpPr>
          <p:spPr bwMode="auto">
            <a:xfrm>
              <a:off x="1192" y="96"/>
              <a:ext cx="752" cy="360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headEnd type="none" w="med" len="sm"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47" name="Group 53"/>
          <p:cNvGrpSpPr>
            <a:grpSpLocks/>
          </p:cNvGrpSpPr>
          <p:nvPr/>
        </p:nvGrpSpPr>
        <p:grpSpPr bwMode="auto">
          <a:xfrm>
            <a:off x="2646363" y="3819525"/>
            <a:ext cx="1663700" cy="1203325"/>
            <a:chOff x="1936" y="96"/>
            <a:chExt cx="816" cy="592"/>
          </a:xfrm>
        </p:grpSpPr>
        <p:sp>
          <p:nvSpPr>
            <p:cNvPr id="86" name="Line 54"/>
            <p:cNvSpPr>
              <a:spLocks noChangeShapeType="1"/>
            </p:cNvSpPr>
            <p:nvPr/>
          </p:nvSpPr>
          <p:spPr bwMode="auto">
            <a:xfrm flipH="1">
              <a:off x="1936" y="300"/>
              <a:ext cx="816" cy="388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Line 55"/>
            <p:cNvSpPr>
              <a:spLocks noChangeShapeType="1"/>
            </p:cNvSpPr>
            <p:nvPr/>
          </p:nvSpPr>
          <p:spPr bwMode="auto">
            <a:xfrm flipH="1">
              <a:off x="1944" y="96"/>
              <a:ext cx="752" cy="360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headEnd type="triangl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48" name="Group 56"/>
          <p:cNvGrpSpPr>
            <a:grpSpLocks/>
          </p:cNvGrpSpPr>
          <p:nvPr/>
        </p:nvGrpSpPr>
        <p:grpSpPr bwMode="auto">
          <a:xfrm>
            <a:off x="3021013" y="4233863"/>
            <a:ext cx="571500" cy="333375"/>
            <a:chOff x="2120" y="924"/>
            <a:chExt cx="280" cy="164"/>
          </a:xfrm>
        </p:grpSpPr>
        <p:sp>
          <p:nvSpPr>
            <p:cNvPr id="89" name="Arc 57"/>
            <p:cNvSpPr>
              <a:spLocks/>
            </p:cNvSpPr>
            <p:nvPr/>
          </p:nvSpPr>
          <p:spPr bwMode="auto">
            <a:xfrm rot="473037">
              <a:off x="2120" y="981"/>
              <a:ext cx="74" cy="10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Rectangle 58"/>
            <p:cNvSpPr>
              <a:spLocks noChangeArrowheads="1"/>
            </p:cNvSpPr>
            <p:nvPr/>
          </p:nvSpPr>
          <p:spPr bwMode="auto">
            <a:xfrm>
              <a:off x="2184" y="924"/>
              <a:ext cx="216" cy="16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kumimoji="1" lang="en-US" altLang="zh-CN" sz="2000" i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</a:t>
              </a:r>
              <a:endParaRPr kumimoji="1" lang="en-US" altLang="zh-CN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49" name="Group 59"/>
          <p:cNvGrpSpPr>
            <a:grpSpLocks/>
          </p:cNvGrpSpPr>
          <p:nvPr/>
        </p:nvGrpSpPr>
        <p:grpSpPr bwMode="auto">
          <a:xfrm>
            <a:off x="1830388" y="4205288"/>
            <a:ext cx="425450" cy="358775"/>
            <a:chOff x="1536" y="910"/>
            <a:chExt cx="208" cy="177"/>
          </a:xfrm>
        </p:grpSpPr>
        <p:sp>
          <p:nvSpPr>
            <p:cNvPr id="92" name="Arc 60"/>
            <p:cNvSpPr>
              <a:spLocks/>
            </p:cNvSpPr>
            <p:nvPr/>
          </p:nvSpPr>
          <p:spPr bwMode="auto">
            <a:xfrm rot="21122288" flipH="1">
              <a:off x="1673" y="974"/>
              <a:ext cx="71" cy="11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Rectangle 61"/>
            <p:cNvSpPr>
              <a:spLocks noChangeArrowheads="1"/>
            </p:cNvSpPr>
            <p:nvPr/>
          </p:nvSpPr>
          <p:spPr bwMode="auto">
            <a:xfrm>
              <a:off x="1536" y="910"/>
              <a:ext cx="152" cy="17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kumimoji="1" lang="en-US" altLang="zh-CN" sz="2000" i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</a:t>
              </a:r>
              <a:endParaRPr kumimoji="1" lang="en-US" altLang="zh-CN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4" name="Rectangle 62"/>
          <p:cNvSpPr>
            <a:spLocks noChangeArrowheads="1"/>
          </p:cNvSpPr>
          <p:nvPr/>
        </p:nvSpPr>
        <p:spPr bwMode="auto">
          <a:xfrm>
            <a:off x="1455738" y="5041900"/>
            <a:ext cx="873125" cy="330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/>
          <a:p>
            <a:pPr algn="just">
              <a:defRPr/>
            </a:pPr>
            <a:r>
              <a:rPr kumimoji="1" lang="en-US" altLang="zh-CN" sz="2000" dirty="0" err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dsin</a:t>
            </a:r>
            <a:r>
              <a:rPr kumimoji="1" lang="en-US" altLang="zh-CN" sz="2000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</a:t>
            </a:r>
            <a:endParaRPr kumimoji="1" lang="en-US" altLang="zh-CN" sz="2000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51" name="Group 63"/>
          <p:cNvGrpSpPr>
            <a:grpSpLocks/>
          </p:cNvGrpSpPr>
          <p:nvPr/>
        </p:nvGrpSpPr>
        <p:grpSpPr bwMode="auto">
          <a:xfrm>
            <a:off x="2381250" y="4513263"/>
            <a:ext cx="558800" cy="476250"/>
            <a:chOff x="1806" y="1073"/>
            <a:chExt cx="274" cy="234"/>
          </a:xfrm>
        </p:grpSpPr>
        <p:sp>
          <p:nvSpPr>
            <p:cNvPr id="96" name="Line 64"/>
            <p:cNvSpPr>
              <a:spLocks noChangeShapeType="1"/>
            </p:cNvSpPr>
            <p:nvPr/>
          </p:nvSpPr>
          <p:spPr bwMode="auto">
            <a:xfrm flipH="1">
              <a:off x="1824" y="1073"/>
              <a:ext cx="112" cy="169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Line 65"/>
            <p:cNvSpPr>
              <a:spLocks noChangeShapeType="1"/>
            </p:cNvSpPr>
            <p:nvPr/>
          </p:nvSpPr>
          <p:spPr bwMode="auto">
            <a:xfrm>
              <a:off x="1960" y="1073"/>
              <a:ext cx="112" cy="169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prstDash val="sysDot"/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Line 66"/>
            <p:cNvSpPr>
              <a:spLocks noChangeShapeType="1"/>
            </p:cNvSpPr>
            <p:nvPr/>
          </p:nvSpPr>
          <p:spPr bwMode="auto">
            <a:xfrm>
              <a:off x="1806" y="1258"/>
              <a:ext cx="120" cy="49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Line 67"/>
            <p:cNvSpPr>
              <a:spLocks noChangeShapeType="1"/>
            </p:cNvSpPr>
            <p:nvPr/>
          </p:nvSpPr>
          <p:spPr bwMode="auto">
            <a:xfrm flipH="1">
              <a:off x="1960" y="1252"/>
              <a:ext cx="120" cy="51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Arc 68"/>
            <p:cNvSpPr>
              <a:spLocks/>
            </p:cNvSpPr>
            <p:nvPr/>
          </p:nvSpPr>
          <p:spPr bwMode="auto">
            <a:xfrm rot="1372667" flipV="1">
              <a:off x="1953" y="1170"/>
              <a:ext cx="71" cy="5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Arc 69"/>
            <p:cNvSpPr>
              <a:spLocks/>
            </p:cNvSpPr>
            <p:nvPr/>
          </p:nvSpPr>
          <p:spPr bwMode="auto">
            <a:xfrm rot="2686142" flipV="1">
              <a:off x="1869" y="1165"/>
              <a:ext cx="71" cy="5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2" name="Text Box 70"/>
          <p:cNvSpPr txBox="1">
            <a:spLocks noChangeArrowheads="1"/>
          </p:cNvSpPr>
          <p:nvPr/>
        </p:nvSpPr>
        <p:spPr bwMode="auto">
          <a:xfrm>
            <a:off x="112713" y="4111625"/>
            <a:ext cx="977900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med" len="sm"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defRPr/>
            </a:pPr>
            <a:r>
              <a:rPr kumimoji="1"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晶面</a:t>
            </a:r>
            <a:endParaRPr kumimoji="1" lang="zh-CN" altLang="en-US" sz="2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Text Box 71"/>
          <p:cNvSpPr txBox="1">
            <a:spLocks noChangeArrowheads="1"/>
          </p:cNvSpPr>
          <p:nvPr/>
        </p:nvSpPr>
        <p:spPr bwMode="auto">
          <a:xfrm>
            <a:off x="1928813" y="4697413"/>
            <a:ext cx="538162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med" len="sm"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defRPr/>
            </a:pPr>
            <a:r>
              <a:rPr kumimoji="1" lang="en-US" altLang="zh-CN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kumimoji="1" lang="en-US" altLang="zh-CN" sz="1600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Text Box 72"/>
          <p:cNvSpPr txBox="1">
            <a:spLocks noChangeArrowheads="1"/>
          </p:cNvSpPr>
          <p:nvPr/>
        </p:nvSpPr>
        <p:spPr bwMode="auto">
          <a:xfrm>
            <a:off x="2398713" y="4989513"/>
            <a:ext cx="538162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med" len="sm"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defRPr/>
            </a:pPr>
            <a:r>
              <a:rPr kumimoji="1" lang="en-US" altLang="zh-CN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  <p:sp>
        <p:nvSpPr>
          <p:cNvPr id="105" name="Text Box 73"/>
          <p:cNvSpPr txBox="1">
            <a:spLocks noChangeArrowheads="1"/>
          </p:cNvSpPr>
          <p:nvPr/>
        </p:nvSpPr>
        <p:spPr bwMode="auto">
          <a:xfrm>
            <a:off x="2927350" y="4730750"/>
            <a:ext cx="538163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med" len="sm"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defRPr/>
            </a:pPr>
            <a:r>
              <a:rPr kumimoji="1" lang="en-US" altLang="zh-CN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kumimoji="1" lang="en-US" altLang="zh-CN" sz="2000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Line 74"/>
          <p:cNvSpPr>
            <a:spLocks noChangeShapeType="1"/>
          </p:cNvSpPr>
          <p:nvPr/>
        </p:nvSpPr>
        <p:spPr bwMode="auto">
          <a:xfrm flipH="1">
            <a:off x="2170113" y="4973638"/>
            <a:ext cx="346075" cy="220662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Text Box 79"/>
          <p:cNvSpPr txBox="1">
            <a:spLocks noChangeArrowheads="1"/>
          </p:cNvSpPr>
          <p:nvPr/>
        </p:nvSpPr>
        <p:spPr bwMode="auto">
          <a:xfrm>
            <a:off x="5580063" y="5592763"/>
            <a:ext cx="3657600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布喇格公式</a:t>
            </a:r>
          </a:p>
        </p:txBody>
      </p:sp>
      <p:grpSp>
        <p:nvGrpSpPr>
          <p:cNvPr id="10258" name="Group 80"/>
          <p:cNvGrpSpPr>
            <a:grpSpLocks/>
          </p:cNvGrpSpPr>
          <p:nvPr/>
        </p:nvGrpSpPr>
        <p:grpSpPr bwMode="auto">
          <a:xfrm>
            <a:off x="4195763" y="3573463"/>
            <a:ext cx="412750" cy="914400"/>
            <a:chOff x="3004" y="0"/>
            <a:chExt cx="260" cy="576"/>
          </a:xfrm>
        </p:grpSpPr>
        <p:sp>
          <p:nvSpPr>
            <p:cNvPr id="109" name="Rectangle 81"/>
            <p:cNvSpPr>
              <a:spLocks noChangeArrowheads="1"/>
            </p:cNvSpPr>
            <p:nvPr/>
          </p:nvSpPr>
          <p:spPr bwMode="auto">
            <a:xfrm>
              <a:off x="3058" y="296"/>
              <a:ext cx="206" cy="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kumimoji="1" lang="en-US" altLang="zh-CN" sz="24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1" lang="en-US" altLang="zh-CN" sz="1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Rectangle 82"/>
            <p:cNvSpPr>
              <a:spLocks noChangeArrowheads="1"/>
            </p:cNvSpPr>
            <p:nvPr/>
          </p:nvSpPr>
          <p:spPr bwMode="auto">
            <a:xfrm>
              <a:off x="3004" y="0"/>
              <a:ext cx="23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en-US" altLang="zh-CN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graphicFrame>
        <p:nvGraphicFramePr>
          <p:cNvPr id="10259" name="Object 54"/>
          <p:cNvGraphicFramePr>
            <a:graphicFrameLocks noChangeAspect="1"/>
          </p:cNvGraphicFramePr>
          <p:nvPr/>
        </p:nvGraphicFramePr>
        <p:xfrm>
          <a:off x="5443538" y="4437063"/>
          <a:ext cx="3678237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8" name="公式" r:id="rId3" imgW="2430732" imgH="594496" progId="Equation.3">
                  <p:embed/>
                </p:oleObj>
              </mc:Choice>
              <mc:Fallback>
                <p:oleObj name="公式" r:id="rId3" imgW="2430732" imgH="594496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3538" y="4437063"/>
                        <a:ext cx="3678237" cy="110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463" y="692150"/>
            <a:ext cx="8243887" cy="792163"/>
          </a:xfrm>
        </p:spPr>
        <p:txBody>
          <a:bodyPr/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en-US" dirty="0"/>
              <a:t>布拉格方程式的意义</a:t>
            </a:r>
          </a:p>
        </p:txBody>
      </p:sp>
      <p:sp>
        <p:nvSpPr>
          <p:cNvPr id="11267" name="矩形 4"/>
          <p:cNvSpPr>
            <a:spLocks noChangeArrowheads="1"/>
          </p:cNvSpPr>
          <p:nvPr/>
        </p:nvSpPr>
        <p:spPr bwMode="auto">
          <a:xfrm>
            <a:off x="0" y="6343650"/>
            <a:ext cx="63007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http://wenku.baidu.com/view/7a5bd9ceda38376baf1fae38.html</a:t>
            </a:r>
            <a:endParaRPr lang="zh-CN" altLang="en-US" sz="16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260475"/>
            <a:ext cx="3348037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TextBox 2"/>
          <p:cNvSpPr txBox="1">
            <a:spLocks noChangeArrowheads="1"/>
          </p:cNvSpPr>
          <p:nvPr/>
        </p:nvSpPr>
        <p:spPr bwMode="auto">
          <a:xfrm>
            <a:off x="323850" y="1527175"/>
            <a:ext cx="3517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1C1C1C"/>
                </a:solidFill>
                <a:latin typeface="微软雅黑" panose="020B0503020204020204" pitchFamily="34" charset="-122"/>
              </a:rPr>
              <a:t>由                       可知：</a:t>
            </a:r>
          </a:p>
        </p:txBody>
      </p:sp>
      <p:graphicFrame>
        <p:nvGraphicFramePr>
          <p:cNvPr id="11270" name="对象 3"/>
          <p:cNvGraphicFramePr>
            <a:graphicFrameLocks noChangeAspect="1"/>
          </p:cNvGraphicFramePr>
          <p:nvPr/>
        </p:nvGraphicFramePr>
        <p:xfrm>
          <a:off x="782638" y="1617663"/>
          <a:ext cx="1917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4" name="公式" r:id="rId5" imgW="1916868" imgH="342751" progId="Equation.3">
                  <p:embed/>
                </p:oleObj>
              </mc:Choice>
              <mc:Fallback>
                <p:oleObj name="公式" r:id="rId5" imgW="1916868" imgH="342751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638" y="1617663"/>
                        <a:ext cx="19177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对象 4"/>
          <p:cNvGraphicFramePr>
            <a:graphicFrameLocks noChangeAspect="1"/>
          </p:cNvGraphicFramePr>
          <p:nvPr/>
        </p:nvGraphicFramePr>
        <p:xfrm>
          <a:off x="395288" y="2060575"/>
          <a:ext cx="5067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5" name="公式" r:id="rId7" imgW="5067300" imgH="393700" progId="Equation.3">
                  <p:embed/>
                </p:oleObj>
              </mc:Choice>
              <mc:Fallback>
                <p:oleObj name="公式" r:id="rId7" imgW="5067300" imgH="3937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060575"/>
                        <a:ext cx="5067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68313" y="2565400"/>
          <a:ext cx="4391024" cy="15097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7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0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sample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0" marR="9141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2Theta(002)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0" marR="9141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0" marR="9141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GCFe</a:t>
                      </a:r>
                      <a:endParaRPr lang="zh-CN" altLang="en-US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0" marR="9141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26.36</a:t>
                      </a:r>
                      <a:endParaRPr lang="zh-CN" altLang="en-US" sz="1800" b="1" dirty="0">
                        <a:solidFill>
                          <a:srgbClr val="8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0" marR="9141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8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3.377</a:t>
                      </a:r>
                      <a:endParaRPr lang="zh-CN" altLang="en-US" sz="1800" b="1" dirty="0">
                        <a:solidFill>
                          <a:srgbClr val="8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0" marR="9141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GCFeB</a:t>
                      </a:r>
                      <a:endParaRPr lang="zh-CN" altLang="en-US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0" marR="9141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26.64</a:t>
                      </a:r>
                      <a:endParaRPr lang="zh-CN" altLang="en-US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0" marR="9141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3.370</a:t>
                      </a:r>
                      <a:endParaRPr lang="zh-CN" altLang="en-US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0" marR="9141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GCFeS</a:t>
                      </a:r>
                      <a:endParaRPr lang="zh-CN" altLang="en-US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0" marR="9141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26.48</a:t>
                      </a:r>
                      <a:endParaRPr lang="zh-CN" altLang="en-US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0" marR="9141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3.365</a:t>
                      </a:r>
                      <a:endParaRPr lang="zh-CN" altLang="en-US" sz="1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10" marR="9141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294" name="对象 3"/>
          <p:cNvGraphicFramePr>
            <a:graphicFrameLocks noChangeAspect="1"/>
          </p:cNvGraphicFramePr>
          <p:nvPr/>
        </p:nvGraphicFramePr>
        <p:xfrm>
          <a:off x="3779838" y="2492375"/>
          <a:ext cx="914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6" name="公式" r:id="rId9" imgW="914400" imgH="469900" progId="Equation.3">
                  <p:embed/>
                </p:oleObj>
              </mc:Choice>
              <mc:Fallback>
                <p:oleObj name="公式" r:id="rId9" imgW="914400" imgH="4699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2492375"/>
                        <a:ext cx="9144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5" name="文本框 4"/>
          <p:cNvSpPr txBox="1">
            <a:spLocks noChangeArrowheads="1"/>
          </p:cNvSpPr>
          <p:nvPr/>
        </p:nvSpPr>
        <p:spPr bwMode="auto">
          <a:xfrm>
            <a:off x="293688" y="4508500"/>
            <a:ext cx="68707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1C1C1C"/>
                </a:solidFill>
                <a:latin typeface="微软雅黑" panose="020B0503020204020204" pitchFamily="34" charset="-122"/>
              </a:rPr>
              <a:t>2)</a:t>
            </a:r>
            <a:r>
              <a:rPr lang="zh-CN" altLang="en-US">
                <a:solidFill>
                  <a:srgbClr val="1C1C1C"/>
                </a:solidFill>
                <a:latin typeface="微软雅黑" panose="020B0503020204020204" pitchFamily="34" charset="-122"/>
              </a:rPr>
              <a:t>产生</a:t>
            </a:r>
            <a:r>
              <a:rPr lang="zh-CN" altLang="en-US">
                <a:solidFill>
                  <a:srgbClr val="800000"/>
                </a:solidFill>
                <a:latin typeface="微软雅黑" panose="020B0503020204020204" pitchFamily="34" charset="-122"/>
              </a:rPr>
              <a:t>两种不同类型的</a:t>
            </a:r>
            <a:r>
              <a:rPr lang="en-US" altLang="zh-CN">
                <a:solidFill>
                  <a:srgbClr val="800000"/>
                </a:solidFill>
                <a:latin typeface="微软雅黑" panose="020B0503020204020204" pitchFamily="34" charset="-122"/>
              </a:rPr>
              <a:t>X</a:t>
            </a:r>
            <a:r>
              <a:rPr lang="zh-CN" altLang="en-US">
                <a:solidFill>
                  <a:srgbClr val="800000"/>
                </a:solidFill>
                <a:latin typeface="微软雅黑" panose="020B0503020204020204" pitchFamily="34" charset="-122"/>
              </a:rPr>
              <a:t>射线衍射</a:t>
            </a:r>
            <a:r>
              <a:rPr lang="zh-CN" altLang="en-US">
                <a:solidFill>
                  <a:srgbClr val="1C1C1C"/>
                </a:solidFill>
                <a:latin typeface="微软雅黑" panose="020B0503020204020204" pitchFamily="34" charset="-122"/>
              </a:rPr>
              <a:t>方法：</a:t>
            </a:r>
            <a:endParaRPr lang="en-US" altLang="zh-CN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1C1C1C"/>
                </a:solidFill>
                <a:latin typeface="微软雅黑" panose="020B0503020204020204" pitchFamily="34" charset="-122"/>
              </a:rPr>
              <a:t>    a.</a:t>
            </a:r>
            <a:r>
              <a:rPr lang="zh-CN" altLang="en-US">
                <a:solidFill>
                  <a:srgbClr val="1C1C1C"/>
                </a:solidFill>
                <a:latin typeface="微软雅黑" panose="020B0503020204020204" pitchFamily="34" charset="-122"/>
              </a:rPr>
              <a:t>改变波长：劳埃照相方法（现在已淘汰）</a:t>
            </a:r>
            <a:endParaRPr lang="en-US" altLang="zh-CN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1C1C1C"/>
                </a:solidFill>
                <a:latin typeface="微软雅黑" panose="020B0503020204020204" pitchFamily="34" charset="-122"/>
              </a:rPr>
              <a:t>    b.</a:t>
            </a:r>
            <a:r>
              <a:rPr lang="zh-CN" altLang="en-US">
                <a:solidFill>
                  <a:srgbClr val="1C1C1C"/>
                </a:solidFill>
                <a:latin typeface="微软雅黑" panose="020B0503020204020204" pitchFamily="34" charset="-122"/>
              </a:rPr>
              <a:t>固定波长，</a:t>
            </a:r>
            <a:r>
              <a:rPr lang="zh-CN" altLang="en-US">
                <a:solidFill>
                  <a:srgbClr val="800000"/>
                </a:solidFill>
                <a:latin typeface="微软雅黑" panose="020B0503020204020204" pitchFamily="34" charset="-122"/>
              </a:rPr>
              <a:t>通过测定衍射角度</a:t>
            </a:r>
            <a:r>
              <a:rPr lang="zh-CN" altLang="en-US">
                <a:solidFill>
                  <a:srgbClr val="1C1C1C"/>
                </a:solidFill>
                <a:latin typeface="微软雅黑" panose="020B0503020204020204" pitchFamily="34" charset="-122"/>
              </a:rPr>
              <a:t>的方法</a:t>
            </a:r>
            <a:endParaRPr lang="en-US" altLang="zh-CN">
              <a:solidFill>
                <a:srgbClr val="1C1C1C"/>
              </a:solidFill>
              <a:latin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1C1C1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442913" y="692150"/>
            <a:ext cx="8243887" cy="792163"/>
          </a:xfrm>
        </p:spPr>
        <p:txBody>
          <a:bodyPr/>
          <a:lstStyle/>
          <a:p>
            <a:pPr eaLnBrk="1" hangingPunct="1"/>
            <a:r>
              <a:rPr lang="zh-CN" altLang="en-US" sz="3600" smtClean="0">
                <a:effectLst/>
              </a:rPr>
              <a:t>布拉格反射</a:t>
            </a:r>
          </a:p>
        </p:txBody>
      </p:sp>
      <p:pic>
        <p:nvPicPr>
          <p:cNvPr id="133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2447925"/>
            <a:ext cx="3157537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8"/>
          <a:stretch>
            <a:fillRect/>
          </a:stretch>
        </p:blipFill>
        <p:spPr bwMode="auto">
          <a:xfrm>
            <a:off x="647700" y="4076700"/>
            <a:ext cx="26289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 t="3236" r="2275"/>
          <a:stretch>
            <a:fillRect/>
          </a:stretch>
        </p:blipFill>
        <p:spPr bwMode="auto">
          <a:xfrm>
            <a:off x="4356100" y="1714500"/>
            <a:ext cx="3744913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TextBox 3"/>
          <p:cNvSpPr txBox="1">
            <a:spLocks noChangeArrowheads="1"/>
          </p:cNvSpPr>
          <p:nvPr/>
        </p:nvSpPr>
        <p:spPr bwMode="auto">
          <a:xfrm>
            <a:off x="612775" y="1484313"/>
            <a:ext cx="2651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CN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Bragg</a:t>
            </a:r>
            <a:r>
              <a:rPr lang="zh-CN" altLang="en-US" sz="24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衍射公式：</a:t>
            </a:r>
          </a:p>
        </p:txBody>
      </p:sp>
      <p:graphicFrame>
        <p:nvGraphicFramePr>
          <p:cNvPr id="13319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96538"/>
              </p:ext>
            </p:extLst>
          </p:nvPr>
        </p:nvGraphicFramePr>
        <p:xfrm>
          <a:off x="612775" y="1962150"/>
          <a:ext cx="252253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name="Equation" r:id="rId6" imgW="3009900" imgH="508000" progId="Equation.DSMT4">
                  <p:embed/>
                </p:oleObj>
              </mc:Choice>
              <mc:Fallback>
                <p:oleObj name="Equation" r:id="rId6" imgW="3009900" imgH="5080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1962150"/>
                        <a:ext cx="2522538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3" name="TextBox 5"/>
          <p:cNvSpPr txBox="1">
            <a:spLocks noChangeArrowheads="1"/>
          </p:cNvSpPr>
          <p:nvPr/>
        </p:nvSpPr>
        <p:spPr bwMode="auto">
          <a:xfrm>
            <a:off x="3924300" y="4238625"/>
            <a:ext cx="47625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2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实际上，晶体是由分离原子构成的，用一组连续反射镜面来代表原子平面是不太合适的，晶体更严格地应被看成三维衍射光栅。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6275" y="711200"/>
            <a:ext cx="7772400" cy="857250"/>
          </a:xfrm>
        </p:spPr>
        <p:txBody>
          <a:bodyPr/>
          <a:lstStyle/>
          <a:p>
            <a:pPr marL="342900" indent="-342900" eaLnBrk="1" fontAlgn="auto" hangingPunct="1">
              <a:lnSpc>
                <a:spcPct val="125000"/>
              </a:lnSpc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rgbClr val="800000"/>
                </a:solidFill>
                <a:latin typeface="微软雅黑" panose="020B0503020204020204" pitchFamily="34" charset="-122"/>
              </a:rPr>
              <a:t>劳厄方程</a:t>
            </a:r>
            <a:endParaRPr lang="en-US" altLang="zh-CN" sz="3200" dirty="0">
              <a:solidFill>
                <a:srgbClr val="8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38163" y="1557338"/>
            <a:ext cx="8512175" cy="18526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125000"/>
              </a:lnSpc>
              <a:spcAft>
                <a:spcPts val="0"/>
              </a:spcAft>
              <a:buFontTx/>
              <a:buNone/>
              <a:defRPr/>
            </a:pPr>
            <a:r>
              <a:rPr lang="zh-CN" alt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劳厄把晶体对</a:t>
            </a:r>
            <a:r>
              <a:rPr lang="en-US" altLang="zh-CN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X</a:t>
            </a:r>
            <a:r>
              <a:rPr lang="zh-CN" alt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射线的衍射归结为晶体内每个原子对</a:t>
            </a:r>
            <a:r>
              <a:rPr lang="en-US" altLang="zh-CN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X</a:t>
            </a:r>
            <a:r>
              <a:rPr lang="zh-CN" alt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射线的散射，当所有原子的散射发生相长干涉时产生最大的衍射，没有事先划分晶面也没有作镜面反射的假定。</a:t>
            </a:r>
            <a:endParaRPr lang="en-US" altLang="zh-CN" sz="2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  <a:p>
            <a:pPr eaLnBrk="1" fontAlgn="auto" hangingPunct="1">
              <a:lnSpc>
                <a:spcPct val="125000"/>
              </a:lnSpc>
              <a:spcAft>
                <a:spcPts val="0"/>
              </a:spcAft>
              <a:buFontTx/>
              <a:buNone/>
              <a:defRPr/>
            </a:pPr>
            <a:r>
              <a:rPr lang="zh-CN" alt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为了导出晶体的衍射条件，首先考虑相距为</a:t>
            </a:r>
            <a:r>
              <a:rPr lang="en-US" altLang="zh-CN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R</a:t>
            </a:r>
            <a:r>
              <a:rPr lang="zh-CN" alt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的两个原子。</a:t>
            </a:r>
            <a:endParaRPr lang="zh-CN" alt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grpSp>
        <p:nvGrpSpPr>
          <p:cNvPr id="14340" name="Group 3"/>
          <p:cNvGrpSpPr>
            <a:grpSpLocks/>
          </p:cNvGrpSpPr>
          <p:nvPr/>
        </p:nvGrpSpPr>
        <p:grpSpPr bwMode="auto">
          <a:xfrm>
            <a:off x="107950" y="3557588"/>
            <a:ext cx="3957638" cy="2608262"/>
            <a:chOff x="385" y="1298"/>
            <a:chExt cx="2493" cy="1643"/>
          </a:xfrm>
        </p:grpSpPr>
        <p:grpSp>
          <p:nvGrpSpPr>
            <p:cNvPr id="14344" name="Group 4"/>
            <p:cNvGrpSpPr>
              <a:grpSpLocks/>
            </p:cNvGrpSpPr>
            <p:nvPr/>
          </p:nvGrpSpPr>
          <p:grpSpPr bwMode="auto">
            <a:xfrm>
              <a:off x="385" y="1344"/>
              <a:ext cx="2493" cy="1270"/>
              <a:chOff x="295" y="1026"/>
              <a:chExt cx="2493" cy="1270"/>
            </a:xfrm>
          </p:grpSpPr>
          <p:sp>
            <p:nvSpPr>
              <p:cNvPr id="14351" name="Oval 5"/>
              <p:cNvSpPr>
                <a:spLocks noChangeArrowheads="1"/>
              </p:cNvSpPr>
              <p:nvPr/>
            </p:nvSpPr>
            <p:spPr bwMode="auto">
              <a:xfrm>
                <a:off x="1429" y="1525"/>
                <a:ext cx="136" cy="136"/>
              </a:xfrm>
              <a:prstGeom prst="ellipse">
                <a:avLst/>
              </a:prstGeom>
              <a:solidFill>
                <a:srgbClr val="00008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6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52" name="Oval 6"/>
              <p:cNvSpPr>
                <a:spLocks noChangeArrowheads="1"/>
              </p:cNvSpPr>
              <p:nvPr/>
            </p:nvSpPr>
            <p:spPr bwMode="auto">
              <a:xfrm>
                <a:off x="1655" y="2160"/>
                <a:ext cx="136" cy="136"/>
              </a:xfrm>
              <a:prstGeom prst="ellipse">
                <a:avLst/>
              </a:prstGeom>
              <a:solidFill>
                <a:srgbClr val="00008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6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53" name="Line 7"/>
              <p:cNvSpPr>
                <a:spLocks noChangeShapeType="1"/>
              </p:cNvSpPr>
              <p:nvPr/>
            </p:nvSpPr>
            <p:spPr bwMode="auto">
              <a:xfrm>
                <a:off x="295" y="1597"/>
                <a:ext cx="113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4" name="Line 8"/>
              <p:cNvSpPr>
                <a:spLocks noChangeShapeType="1"/>
              </p:cNvSpPr>
              <p:nvPr/>
            </p:nvSpPr>
            <p:spPr bwMode="auto">
              <a:xfrm>
                <a:off x="521" y="2251"/>
                <a:ext cx="113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5" name="Line 9"/>
              <p:cNvSpPr>
                <a:spLocks noChangeShapeType="1"/>
              </p:cNvSpPr>
              <p:nvPr/>
            </p:nvSpPr>
            <p:spPr bwMode="auto">
              <a:xfrm flipV="1">
                <a:off x="1565" y="1026"/>
                <a:ext cx="997" cy="5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6" name="Line 10"/>
              <p:cNvSpPr>
                <a:spLocks noChangeShapeType="1"/>
              </p:cNvSpPr>
              <p:nvPr/>
            </p:nvSpPr>
            <p:spPr bwMode="auto">
              <a:xfrm flipV="1">
                <a:off x="1791" y="1661"/>
                <a:ext cx="997" cy="5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7" name="Line 11"/>
              <p:cNvSpPr>
                <a:spLocks noChangeShapeType="1"/>
              </p:cNvSpPr>
              <p:nvPr/>
            </p:nvSpPr>
            <p:spPr bwMode="auto">
              <a:xfrm>
                <a:off x="1474" y="1661"/>
                <a:ext cx="0" cy="590"/>
              </a:xfrm>
              <a:prstGeom prst="line">
                <a:avLst/>
              </a:prstGeom>
              <a:noFill/>
              <a:ln w="25400">
                <a:solidFill>
                  <a:srgbClr val="9933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8" name="Line 12"/>
              <p:cNvSpPr>
                <a:spLocks noChangeShapeType="1"/>
              </p:cNvSpPr>
              <p:nvPr/>
            </p:nvSpPr>
            <p:spPr bwMode="auto">
              <a:xfrm>
                <a:off x="1565" y="1570"/>
                <a:ext cx="362" cy="545"/>
              </a:xfrm>
              <a:prstGeom prst="line">
                <a:avLst/>
              </a:prstGeom>
              <a:noFill/>
              <a:ln w="25400">
                <a:solidFill>
                  <a:srgbClr val="9933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9" name="Line 13"/>
              <p:cNvSpPr>
                <a:spLocks noChangeShapeType="1"/>
              </p:cNvSpPr>
              <p:nvPr/>
            </p:nvSpPr>
            <p:spPr bwMode="auto">
              <a:xfrm flipH="1" flipV="1">
                <a:off x="1519" y="1616"/>
                <a:ext cx="182" cy="5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345" name="Text Box 14"/>
            <p:cNvSpPr txBox="1">
              <a:spLocks noChangeArrowheads="1"/>
            </p:cNvSpPr>
            <p:nvPr/>
          </p:nvSpPr>
          <p:spPr bwMode="auto">
            <a:xfrm>
              <a:off x="748" y="1570"/>
              <a:ext cx="45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lang="en-US" altLang="zh-CN" sz="2800" baseline="-250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4346" name="Text Box 15"/>
            <p:cNvSpPr txBox="1">
              <a:spLocks noChangeArrowheads="1"/>
            </p:cNvSpPr>
            <p:nvPr/>
          </p:nvSpPr>
          <p:spPr bwMode="auto">
            <a:xfrm>
              <a:off x="1927" y="1298"/>
              <a:ext cx="45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2800" baseline="-2500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47" name="Text Box 16"/>
            <p:cNvSpPr txBox="1">
              <a:spLocks noChangeArrowheads="1"/>
            </p:cNvSpPr>
            <p:nvPr/>
          </p:nvSpPr>
          <p:spPr bwMode="auto">
            <a:xfrm>
              <a:off x="1791" y="2614"/>
              <a:ext cx="45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2800" baseline="-2500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48" name="Text Box 17"/>
            <p:cNvSpPr txBox="1">
              <a:spLocks noChangeArrowheads="1"/>
            </p:cNvSpPr>
            <p:nvPr/>
          </p:nvSpPr>
          <p:spPr bwMode="auto">
            <a:xfrm>
              <a:off x="1292" y="1480"/>
              <a:ext cx="45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800" baseline="-2500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49" name="Text Box 18"/>
            <p:cNvSpPr txBox="1">
              <a:spLocks noChangeArrowheads="1"/>
            </p:cNvSpPr>
            <p:nvPr/>
          </p:nvSpPr>
          <p:spPr bwMode="auto">
            <a:xfrm>
              <a:off x="1202" y="2568"/>
              <a:ext cx="45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800" baseline="-2500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50" name="Text Box 19"/>
            <p:cNvSpPr txBox="1">
              <a:spLocks noChangeArrowheads="1"/>
            </p:cNvSpPr>
            <p:nvPr/>
          </p:nvSpPr>
          <p:spPr bwMode="auto">
            <a:xfrm>
              <a:off x="2018" y="2387"/>
              <a:ext cx="45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800" baseline="-2500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52" name="Text Box 20"/>
          <p:cNvSpPr txBox="1">
            <a:spLocks noChangeArrowheads="1"/>
          </p:cNvSpPr>
          <p:nvPr/>
        </p:nvSpPr>
        <p:spPr bwMode="auto">
          <a:xfrm>
            <a:off x="4425950" y="3413125"/>
            <a:ext cx="4538663" cy="101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FontTx/>
              <a:buNone/>
              <a:defRPr/>
            </a:pPr>
            <a:r>
              <a:rPr lang="zh-CN" altLang="en-US" sz="20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说明：</a:t>
            </a:r>
            <a:r>
              <a:rPr lang="en-US" altLang="zh-CN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O</a:t>
            </a:r>
            <a:r>
              <a:rPr lang="zh-CN" altLang="en-US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为原点，</a:t>
            </a:r>
            <a:r>
              <a:rPr lang="en-US" altLang="zh-CN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P</a:t>
            </a:r>
            <a:r>
              <a:rPr lang="zh-CN" altLang="en-US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为某一格点，</a:t>
            </a:r>
            <a:r>
              <a:rPr lang="en-US" altLang="zh-CN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S</a:t>
            </a:r>
            <a:r>
              <a:rPr lang="en-US" altLang="zh-CN" sz="2000" baseline="-25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0</a:t>
            </a:r>
            <a:r>
              <a:rPr lang="zh-CN" altLang="en-US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是入射线单位矢量，</a:t>
            </a:r>
            <a:r>
              <a:rPr lang="en-US" altLang="zh-CN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S</a:t>
            </a:r>
            <a:r>
              <a:rPr lang="zh-CN" altLang="en-US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是出射线单矢量。</a:t>
            </a:r>
          </a:p>
        </p:txBody>
      </p:sp>
      <p:sp>
        <p:nvSpPr>
          <p:cNvPr id="56" name="Text Box 23"/>
          <p:cNvSpPr txBox="1">
            <a:spLocks noChangeArrowheads="1"/>
          </p:cNvSpPr>
          <p:nvPr/>
        </p:nvSpPr>
        <p:spPr bwMode="auto">
          <a:xfrm>
            <a:off x="4452938" y="4494213"/>
            <a:ext cx="471805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sz="2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衍射前后光程差为（ＡＯ＋ＢＯ）</a:t>
            </a:r>
          </a:p>
        </p:txBody>
      </p:sp>
      <p:graphicFrame>
        <p:nvGraphicFramePr>
          <p:cNvPr id="14343" name="对象 4"/>
          <p:cNvGraphicFramePr>
            <a:graphicFrameLocks noChangeAspect="1"/>
          </p:cNvGraphicFramePr>
          <p:nvPr/>
        </p:nvGraphicFramePr>
        <p:xfrm>
          <a:off x="3600450" y="5165725"/>
          <a:ext cx="554355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6" name="公式" r:id="rId3" imgW="3200400" imgH="800100" progId="Equation.3">
                  <p:embed/>
                </p:oleObj>
              </mc:Choice>
              <mc:Fallback>
                <p:oleObj name="公式" r:id="rId3" imgW="3200400" imgH="8001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450" y="5165725"/>
                        <a:ext cx="5543550" cy="1333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3"/>
          <p:cNvGrpSpPr>
            <a:grpSpLocks/>
          </p:cNvGrpSpPr>
          <p:nvPr/>
        </p:nvGrpSpPr>
        <p:grpSpPr bwMode="auto">
          <a:xfrm>
            <a:off x="107950" y="1773238"/>
            <a:ext cx="3957638" cy="2608262"/>
            <a:chOff x="385" y="1298"/>
            <a:chExt cx="2493" cy="1643"/>
          </a:xfrm>
        </p:grpSpPr>
        <p:grpSp>
          <p:nvGrpSpPr>
            <p:cNvPr id="15371" name="Group 4"/>
            <p:cNvGrpSpPr>
              <a:grpSpLocks/>
            </p:cNvGrpSpPr>
            <p:nvPr/>
          </p:nvGrpSpPr>
          <p:grpSpPr bwMode="auto">
            <a:xfrm>
              <a:off x="385" y="1344"/>
              <a:ext cx="2493" cy="1270"/>
              <a:chOff x="295" y="1026"/>
              <a:chExt cx="2493" cy="1270"/>
            </a:xfrm>
          </p:grpSpPr>
          <p:sp>
            <p:nvSpPr>
              <p:cNvPr id="15378" name="Oval 5"/>
              <p:cNvSpPr>
                <a:spLocks noChangeArrowheads="1"/>
              </p:cNvSpPr>
              <p:nvPr/>
            </p:nvSpPr>
            <p:spPr bwMode="auto">
              <a:xfrm>
                <a:off x="1429" y="1525"/>
                <a:ext cx="136" cy="136"/>
              </a:xfrm>
              <a:prstGeom prst="ellipse">
                <a:avLst/>
              </a:prstGeom>
              <a:solidFill>
                <a:srgbClr val="00008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6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79" name="Oval 6"/>
              <p:cNvSpPr>
                <a:spLocks noChangeArrowheads="1"/>
              </p:cNvSpPr>
              <p:nvPr/>
            </p:nvSpPr>
            <p:spPr bwMode="auto">
              <a:xfrm>
                <a:off x="1655" y="2160"/>
                <a:ext cx="136" cy="136"/>
              </a:xfrm>
              <a:prstGeom prst="ellipse">
                <a:avLst/>
              </a:prstGeom>
              <a:solidFill>
                <a:srgbClr val="00008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600" b="1">
                    <a:solidFill>
                      <a:schemeClr val="tx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80" name="Line 7"/>
              <p:cNvSpPr>
                <a:spLocks noChangeShapeType="1"/>
              </p:cNvSpPr>
              <p:nvPr/>
            </p:nvSpPr>
            <p:spPr bwMode="auto">
              <a:xfrm>
                <a:off x="295" y="1597"/>
                <a:ext cx="113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1" name="Line 8"/>
              <p:cNvSpPr>
                <a:spLocks noChangeShapeType="1"/>
              </p:cNvSpPr>
              <p:nvPr/>
            </p:nvSpPr>
            <p:spPr bwMode="auto">
              <a:xfrm>
                <a:off x="521" y="2251"/>
                <a:ext cx="113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2" name="Line 9"/>
              <p:cNvSpPr>
                <a:spLocks noChangeShapeType="1"/>
              </p:cNvSpPr>
              <p:nvPr/>
            </p:nvSpPr>
            <p:spPr bwMode="auto">
              <a:xfrm flipV="1">
                <a:off x="1565" y="1026"/>
                <a:ext cx="997" cy="5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3" name="Line 10"/>
              <p:cNvSpPr>
                <a:spLocks noChangeShapeType="1"/>
              </p:cNvSpPr>
              <p:nvPr/>
            </p:nvSpPr>
            <p:spPr bwMode="auto">
              <a:xfrm flipV="1">
                <a:off x="1791" y="1661"/>
                <a:ext cx="997" cy="5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4" name="Line 11"/>
              <p:cNvSpPr>
                <a:spLocks noChangeShapeType="1"/>
              </p:cNvSpPr>
              <p:nvPr/>
            </p:nvSpPr>
            <p:spPr bwMode="auto">
              <a:xfrm>
                <a:off x="1474" y="1661"/>
                <a:ext cx="0" cy="590"/>
              </a:xfrm>
              <a:prstGeom prst="line">
                <a:avLst/>
              </a:prstGeom>
              <a:noFill/>
              <a:ln w="25400">
                <a:solidFill>
                  <a:srgbClr val="9933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5" name="Line 12"/>
              <p:cNvSpPr>
                <a:spLocks noChangeShapeType="1"/>
              </p:cNvSpPr>
              <p:nvPr/>
            </p:nvSpPr>
            <p:spPr bwMode="auto">
              <a:xfrm>
                <a:off x="1565" y="1570"/>
                <a:ext cx="362" cy="545"/>
              </a:xfrm>
              <a:prstGeom prst="line">
                <a:avLst/>
              </a:prstGeom>
              <a:noFill/>
              <a:ln w="25400">
                <a:solidFill>
                  <a:srgbClr val="9933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6" name="Line 13"/>
              <p:cNvSpPr>
                <a:spLocks noChangeShapeType="1"/>
              </p:cNvSpPr>
              <p:nvPr/>
            </p:nvSpPr>
            <p:spPr bwMode="auto">
              <a:xfrm flipH="1" flipV="1">
                <a:off x="1519" y="1616"/>
                <a:ext cx="182" cy="5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5372" name="Text Box 14"/>
            <p:cNvSpPr txBox="1">
              <a:spLocks noChangeArrowheads="1"/>
            </p:cNvSpPr>
            <p:nvPr/>
          </p:nvSpPr>
          <p:spPr bwMode="auto">
            <a:xfrm>
              <a:off x="748" y="1570"/>
              <a:ext cx="45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lang="en-US" altLang="zh-CN" sz="2800" baseline="-250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5373" name="Text Box 15"/>
            <p:cNvSpPr txBox="1">
              <a:spLocks noChangeArrowheads="1"/>
            </p:cNvSpPr>
            <p:nvPr/>
          </p:nvSpPr>
          <p:spPr bwMode="auto">
            <a:xfrm>
              <a:off x="1927" y="1298"/>
              <a:ext cx="45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lang="en-US" altLang="zh-CN" sz="2800" baseline="-2500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374" name="Text Box 16"/>
            <p:cNvSpPr txBox="1">
              <a:spLocks noChangeArrowheads="1"/>
            </p:cNvSpPr>
            <p:nvPr/>
          </p:nvSpPr>
          <p:spPr bwMode="auto">
            <a:xfrm>
              <a:off x="1791" y="2614"/>
              <a:ext cx="45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en-US" altLang="zh-CN" sz="2800" baseline="-2500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375" name="Text Box 17"/>
            <p:cNvSpPr txBox="1">
              <a:spLocks noChangeArrowheads="1"/>
            </p:cNvSpPr>
            <p:nvPr/>
          </p:nvSpPr>
          <p:spPr bwMode="auto">
            <a:xfrm>
              <a:off x="1292" y="1480"/>
              <a:ext cx="45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800" baseline="-2500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376" name="Text Box 18"/>
            <p:cNvSpPr txBox="1">
              <a:spLocks noChangeArrowheads="1"/>
            </p:cNvSpPr>
            <p:nvPr/>
          </p:nvSpPr>
          <p:spPr bwMode="auto">
            <a:xfrm>
              <a:off x="1202" y="2568"/>
              <a:ext cx="45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800" baseline="-2500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377" name="Text Box 19"/>
            <p:cNvSpPr txBox="1">
              <a:spLocks noChangeArrowheads="1"/>
            </p:cNvSpPr>
            <p:nvPr/>
          </p:nvSpPr>
          <p:spPr bwMode="auto">
            <a:xfrm>
              <a:off x="2018" y="2387"/>
              <a:ext cx="45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 b="1">
                  <a:solidFill>
                    <a:schemeClr val="tx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800" baseline="-25000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9" name="Text Box 24"/>
          <p:cNvSpPr txBox="1">
            <a:spLocks noChangeArrowheads="1"/>
          </p:cNvSpPr>
          <p:nvPr/>
        </p:nvSpPr>
        <p:spPr bwMode="auto">
          <a:xfrm>
            <a:off x="4292600" y="1631950"/>
            <a:ext cx="44640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对于单色光情况，</a:t>
            </a:r>
            <a:r>
              <a:rPr lang="zh-CN" altLang="en-US" sz="20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衍射加强条件</a:t>
            </a:r>
            <a:r>
              <a:rPr lang="zh-CN" altLang="en-US" sz="2000" dirty="0" smtClean="0">
                <a:solidFill>
                  <a:srgbClr val="1C1C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为：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214313" y="4308475"/>
            <a:ext cx="32067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 b="1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则衍射极大条件变为：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2913" y="765175"/>
            <a:ext cx="8243887" cy="792163"/>
          </a:xfrm>
        </p:spPr>
        <p:txBody>
          <a:bodyPr/>
          <a:lstStyle/>
          <a:p>
            <a:pPr>
              <a:defRPr/>
            </a:pPr>
            <a:r>
              <a:rPr lang="zh-CN" altLang="en-US" sz="3200" dirty="0" smtClean="0">
                <a:solidFill>
                  <a:srgbClr val="800000"/>
                </a:solidFill>
                <a:latin typeface="微软雅黑" panose="020B0503020204020204" pitchFamily="34" charset="-122"/>
              </a:rPr>
              <a:t>劳厄方程</a:t>
            </a:r>
            <a:endParaRPr lang="zh-CN" altLang="en-US" sz="3200" dirty="0"/>
          </a:p>
        </p:txBody>
      </p:sp>
      <p:graphicFrame>
        <p:nvGraphicFramePr>
          <p:cNvPr id="15366" name="对象 4"/>
          <p:cNvGraphicFramePr>
            <a:graphicFrameLocks noChangeAspect="1"/>
          </p:cNvGraphicFramePr>
          <p:nvPr/>
        </p:nvGraphicFramePr>
        <p:xfrm>
          <a:off x="4497388" y="2025650"/>
          <a:ext cx="3829050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1" name="公式" r:id="rId4" imgW="2209800" imgH="736600" progId="Equation.3">
                  <p:embed/>
                </p:oleObj>
              </mc:Choice>
              <mc:Fallback>
                <p:oleObj name="公式" r:id="rId4" imgW="2209800" imgH="7366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7388" y="2025650"/>
                        <a:ext cx="3829050" cy="12271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446588" y="3302000"/>
            <a:ext cx="4706937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0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是入射波矢，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是出射波矢，则有：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368" name="对象 4"/>
          <p:cNvGraphicFramePr>
            <a:graphicFrameLocks noChangeAspect="1"/>
          </p:cNvGraphicFramePr>
          <p:nvPr/>
        </p:nvGraphicFramePr>
        <p:xfrm>
          <a:off x="4495800" y="3702050"/>
          <a:ext cx="2751138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2" name="公式" r:id="rId6" imgW="1586811" imgH="406224" progId="Equation.3">
                  <p:embed/>
                </p:oleObj>
              </mc:Choice>
              <mc:Fallback>
                <p:oleObj name="公式" r:id="rId6" imgW="1586811" imgH="406224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702050"/>
                        <a:ext cx="2751138" cy="6762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9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704319"/>
              </p:ext>
            </p:extLst>
          </p:nvPr>
        </p:nvGraphicFramePr>
        <p:xfrm>
          <a:off x="310356" y="4715306"/>
          <a:ext cx="4344987" cy="213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3" name="Equation" r:id="rId8" imgW="2628720" imgH="1473120" progId="Equation.DSMT4">
                  <p:embed/>
                </p:oleObj>
              </mc:Choice>
              <mc:Fallback>
                <p:oleObj name="Equation" r:id="rId8" imgW="2628720" imgH="147312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56" y="4715306"/>
                        <a:ext cx="4344987" cy="21399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0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588868"/>
              </p:ext>
            </p:extLst>
          </p:nvPr>
        </p:nvGraphicFramePr>
        <p:xfrm>
          <a:off x="4655343" y="5513819"/>
          <a:ext cx="4454525" cy="134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4" name="公式" r:id="rId10" imgW="2997200" imgH="939800" progId="Equation.3">
                  <p:embed/>
                </p:oleObj>
              </mc:Choice>
              <mc:Fallback>
                <p:oleObj name="公式" r:id="rId10" imgW="2997200" imgH="9398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343" y="5513819"/>
                        <a:ext cx="4454525" cy="13414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alloons">
  <a:themeElements>
    <a:clrScheme name="">
      <a:dk1>
        <a:srgbClr val="000000"/>
      </a:dk1>
      <a:lt1>
        <a:srgbClr val="FFFFFF"/>
      </a:lt1>
      <a:dk2>
        <a:srgbClr val="006666"/>
      </a:dk2>
      <a:lt2>
        <a:srgbClr val="FFFFCC"/>
      </a:lt2>
      <a:accent1>
        <a:srgbClr val="EDFAD2"/>
      </a:accent1>
      <a:accent2>
        <a:srgbClr val="EBF7FF"/>
      </a:accent2>
      <a:accent3>
        <a:srgbClr val="FFFFFF"/>
      </a:accent3>
      <a:accent4>
        <a:srgbClr val="000000"/>
      </a:accent4>
      <a:accent5>
        <a:srgbClr val="F4FCE5"/>
      </a:accent5>
      <a:accent6>
        <a:srgbClr val="D5E0E7"/>
      </a:accent6>
      <a:hlink>
        <a:srgbClr val="CC99FF"/>
      </a:hlink>
      <a:folHlink>
        <a:srgbClr val="F2DFFD"/>
      </a:folHlink>
    </a:clrScheme>
    <a:fontScheme name="Balloons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rgbClr val="1C1C1C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rgbClr val="1C1C1C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Balloons 1">
        <a:dk1>
          <a:srgbClr val="9900CC"/>
        </a:dk1>
        <a:lt1>
          <a:srgbClr val="FFFFCC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660066"/>
        </a:accent2>
        <a:accent3>
          <a:srgbClr val="AAAAAA"/>
        </a:accent3>
        <a:accent4>
          <a:srgbClr val="DADAAE"/>
        </a:accent4>
        <a:accent5>
          <a:srgbClr val="B8B8CA"/>
        </a:accent5>
        <a:accent6>
          <a:srgbClr val="5C005C"/>
        </a:accent6>
        <a:hlink>
          <a:srgbClr val="CC00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2">
        <a:dk1>
          <a:srgbClr val="990033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E78A00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3">
        <a:dk1>
          <a:srgbClr val="CCCCFF"/>
        </a:dk1>
        <a:lt1>
          <a:srgbClr val="FFFFCC"/>
        </a:lt1>
        <a:dk2>
          <a:srgbClr val="000000"/>
        </a:dk2>
        <a:lt2>
          <a:srgbClr val="FFFFFF"/>
        </a:lt2>
        <a:accent1>
          <a:srgbClr val="9999FF"/>
        </a:accent1>
        <a:accent2>
          <a:srgbClr val="33CCCC"/>
        </a:accent2>
        <a:accent3>
          <a:srgbClr val="AAAAAA"/>
        </a:accent3>
        <a:accent4>
          <a:srgbClr val="DADAAE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4">
        <a:dk1>
          <a:srgbClr val="000000"/>
        </a:dk1>
        <a:lt1>
          <a:srgbClr val="F8F8F8"/>
        </a:lt1>
        <a:dk2>
          <a:srgbClr val="800000"/>
        </a:dk2>
        <a:lt2>
          <a:srgbClr val="FFFFFF"/>
        </a:lt2>
        <a:accent1>
          <a:srgbClr val="FF3300"/>
        </a:accent1>
        <a:accent2>
          <a:srgbClr val="FF5050"/>
        </a:accent2>
        <a:accent3>
          <a:srgbClr val="C0AAAA"/>
        </a:accent3>
        <a:accent4>
          <a:srgbClr val="D4D4D4"/>
        </a:accent4>
        <a:accent5>
          <a:srgbClr val="FFADAA"/>
        </a:accent5>
        <a:accent6>
          <a:srgbClr val="E74848"/>
        </a:accent6>
        <a:hlink>
          <a:srgbClr val="FF99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5">
        <a:dk1>
          <a:srgbClr val="666699"/>
        </a:dk1>
        <a:lt1>
          <a:srgbClr val="FFFFFF"/>
        </a:lt1>
        <a:dk2>
          <a:srgbClr val="000066"/>
        </a:dk2>
        <a:lt2>
          <a:srgbClr val="CCECFF"/>
        </a:lt2>
        <a:accent1>
          <a:srgbClr val="009999"/>
        </a:accent1>
        <a:accent2>
          <a:srgbClr val="0099CC"/>
        </a:accent2>
        <a:accent3>
          <a:srgbClr val="AAAAB8"/>
        </a:accent3>
        <a:accent4>
          <a:srgbClr val="DADADA"/>
        </a:accent4>
        <a:accent5>
          <a:srgbClr val="AACACA"/>
        </a:accent5>
        <a:accent6>
          <a:srgbClr val="008AB9"/>
        </a:accent6>
        <a:hlink>
          <a:srgbClr val="CC99FF"/>
        </a:hlink>
        <a:folHlink>
          <a:srgbClr val="3366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6">
        <a:dk1>
          <a:srgbClr val="99CC00"/>
        </a:dk1>
        <a:lt1>
          <a:srgbClr val="FFFFFF"/>
        </a:lt1>
        <a:dk2>
          <a:srgbClr val="009900"/>
        </a:dk2>
        <a:lt2>
          <a:srgbClr val="FFFF99"/>
        </a:lt2>
        <a:accent1>
          <a:srgbClr val="336600"/>
        </a:accent1>
        <a:accent2>
          <a:srgbClr val="008000"/>
        </a:accent2>
        <a:accent3>
          <a:srgbClr val="AACAAA"/>
        </a:accent3>
        <a:accent4>
          <a:srgbClr val="DADADA"/>
        </a:accent4>
        <a:accent5>
          <a:srgbClr val="ADB8AA"/>
        </a:accent5>
        <a:accent6>
          <a:srgbClr val="007300"/>
        </a:accent6>
        <a:hlink>
          <a:srgbClr val="CCCC00"/>
        </a:hlink>
        <a:folHlink>
          <a:srgbClr val="33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7">
        <a:dk1>
          <a:srgbClr val="000066"/>
        </a:dk1>
        <a:lt1>
          <a:srgbClr val="E1F4FF"/>
        </a:lt1>
        <a:dk2>
          <a:srgbClr val="000066"/>
        </a:dk2>
        <a:lt2>
          <a:srgbClr val="CCCCFF"/>
        </a:lt2>
        <a:accent1>
          <a:srgbClr val="9999FF"/>
        </a:accent1>
        <a:accent2>
          <a:srgbClr val="33CCCC"/>
        </a:accent2>
        <a:accent3>
          <a:srgbClr val="EEF8FF"/>
        </a:accent3>
        <a:accent4>
          <a:srgbClr val="000056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loons 8">
        <a:dk1>
          <a:srgbClr val="006699"/>
        </a:dk1>
        <a:lt1>
          <a:srgbClr val="FFFFFF"/>
        </a:lt1>
        <a:dk2>
          <a:srgbClr val="006666"/>
        </a:dk2>
        <a:lt2>
          <a:srgbClr val="FFFFCC"/>
        </a:lt2>
        <a:accent1>
          <a:srgbClr val="EDFAD2"/>
        </a:accent1>
        <a:accent2>
          <a:srgbClr val="EBF7FF"/>
        </a:accent2>
        <a:accent3>
          <a:srgbClr val="FFFFFF"/>
        </a:accent3>
        <a:accent4>
          <a:srgbClr val="005682"/>
        </a:accent4>
        <a:accent5>
          <a:srgbClr val="F4FCE5"/>
        </a:accent5>
        <a:accent6>
          <a:srgbClr val="D5E0E7"/>
        </a:accent6>
        <a:hlink>
          <a:srgbClr val="CC99FF"/>
        </a:hlink>
        <a:folHlink>
          <a:srgbClr val="F2DF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loons 9">
        <a:dk1>
          <a:srgbClr val="000000"/>
        </a:dk1>
        <a:lt1>
          <a:srgbClr val="FFFFFF"/>
        </a:lt1>
        <a:dk2>
          <a:srgbClr val="000000"/>
        </a:dk2>
        <a:lt2>
          <a:srgbClr val="FFCC99"/>
        </a:lt2>
        <a:accent1>
          <a:srgbClr val="FF9900"/>
        </a:accent1>
        <a:accent2>
          <a:srgbClr val="FF99CC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8AB9"/>
        </a:accent6>
        <a:hlink>
          <a:srgbClr val="FF9999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5673</TotalTime>
  <Words>2019</Words>
  <Application>Microsoft Office PowerPoint</Application>
  <PresentationFormat>全屏显示(4:3)</PresentationFormat>
  <Paragraphs>229</Paragraphs>
  <Slides>42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42</vt:i4>
      </vt:variant>
    </vt:vector>
  </HeadingPairs>
  <TitlesOfParts>
    <vt:vector size="57" baseType="lpstr">
      <vt:lpstr>华文新魏</vt:lpstr>
      <vt:lpstr>楷体_GB2312</vt:lpstr>
      <vt:lpstr>宋体</vt:lpstr>
      <vt:lpstr>微软雅黑</vt:lpstr>
      <vt:lpstr>Arial</vt:lpstr>
      <vt:lpstr>Arial Black</vt:lpstr>
      <vt:lpstr>Symbol</vt:lpstr>
      <vt:lpstr>Tahoma</vt:lpstr>
      <vt:lpstr>Times New Roman</vt:lpstr>
      <vt:lpstr>Verdana</vt:lpstr>
      <vt:lpstr>Wingdings</vt:lpstr>
      <vt:lpstr>1_Balloons</vt:lpstr>
      <vt:lpstr>公式</vt:lpstr>
      <vt:lpstr>Equation</vt:lpstr>
      <vt:lpstr>MathType 6.0 Equation</vt:lpstr>
      <vt:lpstr>晶体结构实验测量方法</vt:lpstr>
      <vt:lpstr>实验方法</vt:lpstr>
      <vt:lpstr>X射线衍射</vt:lpstr>
      <vt:lpstr>思考：在晶体衍射中,为什么不能用可见光?</vt:lpstr>
      <vt:lpstr>布拉格反射</vt:lpstr>
      <vt:lpstr>布拉格方程式的意义</vt:lpstr>
      <vt:lpstr>布拉格反射</vt:lpstr>
      <vt:lpstr>劳厄方程</vt:lpstr>
      <vt:lpstr>劳厄方程</vt:lpstr>
      <vt:lpstr>劳厄方程与布拉格公式关系</vt:lpstr>
      <vt:lpstr>晶体的X射线衍射图</vt:lpstr>
      <vt:lpstr>PowerPoint 演示文稿</vt:lpstr>
      <vt:lpstr>影响衍射强度的因素：X射线与晶体相互作用</vt:lpstr>
      <vt:lpstr>原子散射因子</vt:lpstr>
      <vt:lpstr>几何结构因子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金刚石结构的几何结构因子</vt:lpstr>
      <vt:lpstr>金刚石结构的几何结构因子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X射线衍射基本方法</vt:lpstr>
      <vt:lpstr>X射线衍射基本方法</vt:lpstr>
      <vt:lpstr>X射线衍射基本方法</vt:lpstr>
      <vt:lpstr>其他衍射方法</vt:lpstr>
      <vt:lpstr>PowerPoint 演示文稿</vt:lpstr>
      <vt:lpstr>晶体的电子衍射图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http://oelab.nenu.edu.cn/</vt:lpstr>
      <vt:lpstr>PowerPoint 演示文稿</vt:lpstr>
    </vt:vector>
  </TitlesOfParts>
  <Company>南京建筑工程学院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祝云峰</dc:creator>
  <cp:lastModifiedBy>Think</cp:lastModifiedBy>
  <cp:revision>419</cp:revision>
  <dcterms:created xsi:type="dcterms:W3CDTF">2001-03-15T01:39:43Z</dcterms:created>
  <dcterms:modified xsi:type="dcterms:W3CDTF">2018-09-28T03:40:35Z</dcterms:modified>
</cp:coreProperties>
</file>